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00EE42-64E2-4691-A7E5-07D8F5445C9F}">
  <a:tblStyle styleId="{B400EE42-64E2-4691-A7E5-07D8F5445C9F}"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B351F81-132B-4E98-9CAD-61BB87DE066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 name="Google Shape;4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ee373512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3ee3735126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ee373512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3ee3735126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ee373512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3ee3735126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ee3735126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3ee3735126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ee373512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3ee3735126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2000"/>
              </a:spcAft>
              <a:buSzPts val="1100"/>
              <a:buNone/>
            </a:pPr>
            <a:r>
              <a:rPr lang="es" sz="1200">
                <a:solidFill>
                  <a:schemeClr val="dk1"/>
                </a:solidFill>
                <a:latin typeface="Didact Gothic"/>
                <a:ea typeface="Didact Gothic"/>
                <a:cs typeface="Didact Gothic"/>
                <a:sym typeface="Didact Gothic"/>
              </a:rPr>
              <a:t>Es un contenedor donde se encontrarán los diferentes elementos. Por ejemplo, un encabezado (header), una barra lateral (sidebar/aside) un área de contenido principal (main) y un pie de página (footer), se consideraría cada uno como un bloque.</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ee373512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3ee3735126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ee3735126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3ee3735126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ee373512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3ee3735126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ee373512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3ee3735126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ee373512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3ee3735126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ee3735126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3ee3735126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ee373512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3ee3735126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3ee373512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3ee3735126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rPr>
              <a:t>Puede que pienses, "¡pero el nombre de la clase es muy largo!". Yo lo veo así: Los nombres de las clases BEM son específicos, claros, fáciles de leer dentro del html, y comunican claramente para qué existen.</a:t>
            </a:r>
            <a:endParaRPr sz="1200">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2000"/>
              </a:spcBef>
              <a:spcAft>
                <a:spcPts val="0"/>
              </a:spcAft>
              <a:buSzPts val="1100"/>
              <a:buNone/>
            </a:pPr>
            <a:r>
              <a:rPr lang="es" sz="1200">
                <a:solidFill>
                  <a:schemeClr val="dk1"/>
                </a:solidFill>
                <a:latin typeface="Didact Gothic"/>
                <a:ea typeface="Didact Gothic"/>
                <a:cs typeface="Didact Gothic"/>
                <a:sym typeface="Didact Gothic"/>
              </a:rPr>
              <a:t>Lo que también me gusta de los nombres de las clases cuando usamos BEM es que solo tienes que usar un nombre de clase por cada etiqueta html. Fíjate cómo funcionaría para la etiqueta "label". Selectores estándares: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ee3735126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3ee3735126_0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ee3735126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3ee3735126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ee3735126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3ee3735126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ee3735126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3ee3735126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ee3735126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3ee3735126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ee3735126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3ee3735126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ee68453e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ee68453e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ee3735126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3ee3735126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ee3735126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3ee3735126_0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ee373512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13ee3735126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ee3735126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3ee3735126_0_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Sería ideal recordarle a los estudiantes que pueden revisar el link después de la clase. </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ee3735126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3ee3735126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ee3735126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3ee3735126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3ee3735126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3ee3735126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3ee3735126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3ee3735126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ee3735126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3ee3735126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ideal recordarle a los estudiantes que pueden revisar el link después de la clase.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ee3735126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3ee3735126_0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ee373512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3ee3735126_0_7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ee68453ee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3ee68453e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ee3735126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3ee3735126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representación gráfica.</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ee3735126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3ee3735126_0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Se recomienda mostrarlos en vivo </a:t>
            </a:r>
            <a:endParaRPr>
              <a:solidFill>
                <a:schemeClr val="dk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ee3735126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3ee3735126_0_7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3ee3735126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3ee3735126_0_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3ee3735126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13ee3735126_0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3ee3735126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13ee3735126_0_7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3ee3735126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13ee3735126_0_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ee3735126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3ee3735126_0_8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3ee3735126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13ee3735126_0_8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3ee3735126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13ee3735126_0_8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highlight>
                  <a:srgbClr val="E0FF00"/>
                </a:highlight>
                <a:latin typeface="Helvetica Neue Light"/>
                <a:ea typeface="Helvetica Neue Light"/>
                <a:cs typeface="Helvetica Neue Light"/>
                <a:sym typeface="Helvetica Neue Light"/>
              </a:rPr>
              <a:t>¿Recuerdas cuando ubicábamos los fondos? Similar, tiene algunas particularidades.</a:t>
            </a:r>
            <a:endParaRPr sz="14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3ee3735126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13ee3735126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3ee3735126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3ee3735126_0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3ee3735126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13ee3735126_0_9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3ee3735126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3ee3735126_0_9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ee3735126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3ee3735126_0_9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3ee3735126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13ee3735126_0_9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ee3735126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3ee3735126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3ee3735126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3ee3735126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3ee3735126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3ee3735126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3ee3735126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3ee3735126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3ee3735126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3ee3735126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Recordar que hemos visto lista en clases anteriores. Invitar a los alumnos a repasar lo necesario con el material de clase disponible. </a:t>
            </a:r>
            <a:endParaRPr sz="1200">
              <a:solidFill>
                <a:schemeClr val="dk1"/>
              </a:solidFill>
              <a:latin typeface="Didact Gothic"/>
              <a:ea typeface="Didact Gothic"/>
              <a:cs typeface="Didact Gothic"/>
              <a:sym typeface="Didact Gothic"/>
            </a:endParaRPr>
          </a:p>
          <a:p>
            <a:pPr indent="-304800" lvl="0" marL="457200" rtl="0" algn="l">
              <a:spcBef>
                <a:spcPts val="0"/>
              </a:spcBef>
              <a:spcAft>
                <a:spcPts val="0"/>
              </a:spcAft>
              <a:buClr>
                <a:schemeClr val="dk1"/>
              </a:buClr>
              <a:buSzPts val="1200"/>
              <a:buFont typeface="Didact Gothic"/>
              <a:buChar char="●"/>
            </a:pPr>
            <a:r>
              <a:rPr lang="es" sz="1200">
                <a:solidFill>
                  <a:schemeClr val="dk1"/>
                </a:solidFill>
                <a:latin typeface="Didact Gothic"/>
                <a:ea typeface="Didact Gothic"/>
                <a:cs typeface="Didact Gothic"/>
                <a:sym typeface="Didact Gothic"/>
              </a:rPr>
              <a:t>A continuación veremos un ejemplo que hará que estos conceptos queden más claros.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3ee3735126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3ee3735126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3ee3735126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3ee3735126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3ee3735126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3ee3735126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¿Podemos mostrar esto de manera práctica en vivo?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ee3735126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3ee3735126_0_10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3ee3735126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13ee3735126_0_10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431fc72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431fc72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3ee68453ee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3ee68453ee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3ee68453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3ee68453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este módulo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3fe40022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3fe40022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3fe400229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3fe400229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2" name="Shape 32"/>
        <p:cNvGrpSpPr/>
        <p:nvPr/>
      </p:nvGrpSpPr>
      <p:grpSpPr>
        <a:xfrm>
          <a:off x="0" y="0"/>
          <a:ext cx="0" cy="0"/>
          <a:chOff x="0" y="0"/>
          <a:chExt cx="0" cy="0"/>
        </a:xfrm>
      </p:grpSpPr>
      <p:sp>
        <p:nvSpPr>
          <p:cNvPr id="33" name="Google Shape;33;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4" name="Google Shape;34;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5" name="Google Shape;35;p1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 name="Google Shape;3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6" name="Shape 16"/>
        <p:cNvGrpSpPr/>
        <p:nvPr/>
      </p:nvGrpSpPr>
      <p:grpSpPr>
        <a:xfrm>
          <a:off x="0" y="0"/>
          <a:ext cx="0" cy="0"/>
          <a:chOff x="0" y="0"/>
          <a:chExt cx="0" cy="0"/>
        </a:xfrm>
      </p:grpSpPr>
      <p:pic>
        <p:nvPicPr>
          <p:cNvPr id="17" name="Google Shape;17;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 name="Shape 18"/>
        <p:cNvGrpSpPr/>
        <p:nvPr/>
      </p:nvGrpSpPr>
      <p:grpSpPr>
        <a:xfrm>
          <a:off x="0" y="0"/>
          <a:ext cx="0" cy="0"/>
          <a:chOff x="0" y="0"/>
          <a:chExt cx="0" cy="0"/>
        </a:xfrm>
      </p:grpSpPr>
      <p:pic>
        <p:nvPicPr>
          <p:cNvPr id="19" name="Google Shape;19;p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id="27" name="Google Shape;27;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43.png"/><Relationship Id="rId6"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www.w3schools.com/css/css_dimension.asp" TargetMode="Externa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developer.mozilla.org/es/docs/Web/CSS/margi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hyperlink" Target="https://developer.mozilla.org/es/docs/Web/CSS/padd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www.w3schools.com/css/css_border.asp" TargetMode="Externa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www.w3schools.com/css/css_border.asp" TargetMode="Externa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developer.mozilla.org/es/docs/Web/HTML/Elementos_en_l%C3%ADnea#Elementos" TargetMode="External"/><Relationship Id="rId4" Type="http://schemas.openxmlformats.org/officeDocument/2006/relationships/hyperlink" Target="https://developer.mozilla.org/es/docs/Web/HTML/Block-level_elements#Elemento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8.png"/><Relationship Id="rId4" Type="http://schemas.openxmlformats.org/officeDocument/2006/relationships/hyperlink" Target="https://www.geeksforgeeks.org/css-display-propert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hyperlink" Target="https://www.w3schools.com/css/tryit.asp?filename=trycss_inline-block_span1"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s://francescricart.com/elementos-en-linea-elementos-bloque-elementos-inline-block/#segundo"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https://developer.mozilla.org/es/docs/Web/CSS/position"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7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5.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6.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60.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7.png"/><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2.jpg"/><Relationship Id="rId4" Type="http://schemas.openxmlformats.org/officeDocument/2006/relationships/image" Target="../media/image73.jpg"/><Relationship Id="rId5" Type="http://schemas.openxmlformats.org/officeDocument/2006/relationships/image" Target="../media/image7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68.png"/><Relationship Id="rId4" Type="http://schemas.openxmlformats.org/officeDocument/2006/relationships/hyperlink" Target="https://palettte.app/" TargetMode="External"/><Relationship Id="rId5" Type="http://schemas.openxmlformats.org/officeDocument/2006/relationships/hyperlink" Target="https://www.colorbox.io/"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nvSpPr>
        <p:spPr>
          <a:xfrm>
            <a:off x="4792625" y="2394475"/>
            <a:ext cx="3888600" cy="2736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800000"/>
                </a:solidFill>
                <a:latin typeface="Consolas"/>
                <a:ea typeface="Consolas"/>
                <a:cs typeface="Consolas"/>
                <a:sym typeface="Consolas"/>
              </a:rPr>
              <a:t>h1</a:t>
            </a:r>
            <a:r>
              <a:rPr b="0" i="0" lang="es" sz="1300" u="none" cap="none" strike="noStrike">
                <a:solidFill>
                  <a:srgbClr val="000000"/>
                </a:solidFill>
                <a:latin typeface="Consolas"/>
                <a:ea typeface="Consolas"/>
                <a:cs typeface="Consolas"/>
                <a:sym typeface="Consolas"/>
              </a:rPr>
              <a:t> {</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   propiedad: valor;</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800000"/>
                </a:solidFill>
                <a:latin typeface="Consolas"/>
                <a:ea typeface="Consolas"/>
                <a:cs typeface="Consolas"/>
                <a:sym typeface="Consolas"/>
              </a:rPr>
              <a:t>.clase</a:t>
            </a:r>
            <a:r>
              <a:rPr b="0" i="0" lang="es" sz="1300" u="none" cap="none" strike="noStrike">
                <a:solidFill>
                  <a:srgbClr val="000000"/>
                </a:solidFill>
                <a:latin typeface="Consolas"/>
                <a:ea typeface="Consolas"/>
                <a:cs typeface="Consolas"/>
                <a:sym typeface="Consolas"/>
              </a:rPr>
              <a:t> {</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   propiedad: valor;</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800000"/>
                </a:solidFill>
                <a:latin typeface="Consolas"/>
                <a:ea typeface="Consolas"/>
                <a:cs typeface="Consolas"/>
                <a:sym typeface="Consolas"/>
              </a:rPr>
              <a:t>#id</a:t>
            </a:r>
            <a:r>
              <a:rPr b="0" i="0" lang="es" sz="1300" u="none" cap="none" strike="noStrike">
                <a:solidFill>
                  <a:srgbClr val="000000"/>
                </a:solidFill>
                <a:latin typeface="Consolas"/>
                <a:ea typeface="Consolas"/>
                <a:cs typeface="Consolas"/>
                <a:sym typeface="Consolas"/>
              </a:rPr>
              <a:t> {</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   propiedad: valor;</a:t>
            </a:r>
            <a:endParaRPr b="0" i="0" sz="13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300" u="none" cap="none" strike="noStrike">
                <a:solidFill>
                  <a:srgbClr val="000000"/>
                </a:solidFill>
                <a:latin typeface="Consolas"/>
                <a:ea typeface="Consolas"/>
                <a:cs typeface="Consolas"/>
                <a:sym typeface="Consolas"/>
              </a:rPr>
              <a:t>}</a:t>
            </a:r>
            <a:endParaRPr b="0" i="0" sz="13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nvSpPr>
        <p:spPr>
          <a:xfrm>
            <a:off x="501450" y="352850"/>
            <a:ext cx="8141100" cy="215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Selección de HTML mediante CSS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sp>
        <p:nvSpPr>
          <p:cNvPr id="148" name="Google Shape;148;p24"/>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49" name="Google Shape;149;p24"/>
          <p:cNvSpPr txBox="1"/>
          <p:nvPr/>
        </p:nvSpPr>
        <p:spPr>
          <a:xfrm>
            <a:off x="840000" y="190817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100"/>
              <a:buFont typeface="Arial"/>
              <a:buNone/>
            </a:pPr>
            <a:r>
              <a:rPr lang="es" sz="1350">
                <a:latin typeface="DM Sans"/>
                <a:ea typeface="DM Sans"/>
                <a:cs typeface="DM Sans"/>
                <a:sym typeface="DM Sans"/>
              </a:rPr>
              <a:t>Tres posibilidades</a:t>
            </a:r>
            <a:endParaRPr i="0" sz="1350" u="none" cap="none" strike="noStrike">
              <a:solidFill>
                <a:srgbClr val="000000"/>
              </a:solidFill>
              <a:latin typeface="DM Sans"/>
              <a:ea typeface="DM Sans"/>
              <a:cs typeface="DM Sans"/>
              <a:sym typeface="DM Sans"/>
            </a:endParaRPr>
          </a:p>
        </p:txBody>
      </p:sp>
      <p:cxnSp>
        <p:nvCxnSpPr>
          <p:cNvPr id="150" name="Google Shape;150;p24"/>
          <p:cNvCxnSpPr/>
          <p:nvPr/>
        </p:nvCxnSpPr>
        <p:spPr>
          <a:xfrm>
            <a:off x="3538288" y="2770363"/>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151" name="Google Shape;151;p24"/>
          <p:cNvSpPr txBox="1"/>
          <p:nvPr/>
        </p:nvSpPr>
        <p:spPr>
          <a:xfrm>
            <a:off x="288175" y="25077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1" i="0" lang="es" sz="1350" u="none" cap="none" strike="noStrike">
                <a:solidFill>
                  <a:srgbClr val="000000"/>
                </a:solidFill>
                <a:highlight>
                  <a:srgbClr val="EF89D2"/>
                </a:highlight>
                <a:latin typeface="DM Sans"/>
                <a:ea typeface="DM Sans"/>
                <a:cs typeface="DM Sans"/>
                <a:sym typeface="DM Sans"/>
              </a:rPr>
              <a:t>Por etiqueta</a:t>
            </a:r>
            <a:endParaRPr b="1" i="0" sz="1350" u="none" cap="none" strike="noStrike">
              <a:solidFill>
                <a:srgbClr val="000000"/>
              </a:solidFill>
              <a:highlight>
                <a:srgbClr val="EF89D2"/>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4"/>
          <p:cNvSpPr txBox="1"/>
          <p:nvPr/>
        </p:nvSpPr>
        <p:spPr>
          <a:xfrm>
            <a:off x="271250" y="34573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s" sz="1350" u="none" cap="none" strike="noStrike">
                <a:solidFill>
                  <a:srgbClr val="000000"/>
                </a:solidFill>
                <a:highlight>
                  <a:srgbClr val="EF89D2"/>
                </a:highlight>
                <a:latin typeface="DM Sans"/>
                <a:ea typeface="DM Sans"/>
                <a:cs typeface="DM Sans"/>
                <a:sym typeface="DM Sans"/>
              </a:rPr>
              <a:t>Por clase</a:t>
            </a:r>
            <a:br>
              <a:rPr b="1" i="0" lang="es" sz="1350" u="none" cap="none" strike="noStrike">
                <a:solidFill>
                  <a:srgbClr val="000000"/>
                </a:solidFill>
                <a:highlight>
                  <a:srgbClr val="EF89D2"/>
                </a:highlight>
                <a:latin typeface="DM Sans"/>
                <a:ea typeface="DM Sans"/>
                <a:cs typeface="DM Sans"/>
                <a:sym typeface="DM Sans"/>
              </a:rPr>
            </a:br>
            <a:r>
              <a:rPr i="0" lang="es" sz="1350" u="none" cap="none" strike="noStrike">
                <a:solidFill>
                  <a:srgbClr val="999999"/>
                </a:solidFill>
                <a:latin typeface="DM Sans"/>
                <a:ea typeface="DM Sans"/>
                <a:cs typeface="DM Sans"/>
                <a:sym typeface="DM Sans"/>
              </a:rPr>
              <a:t>(anteponiendo el “.”)</a:t>
            </a:r>
            <a:endParaRPr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 name="Google Shape;153;p24"/>
          <p:cNvCxnSpPr/>
          <p:nvPr/>
        </p:nvCxnSpPr>
        <p:spPr>
          <a:xfrm>
            <a:off x="3529813" y="3757225"/>
            <a:ext cx="994800" cy="11400"/>
          </a:xfrm>
          <a:prstGeom prst="straightConnector1">
            <a:avLst/>
          </a:prstGeom>
          <a:noFill/>
          <a:ln cap="flat" cmpd="sng" w="28575">
            <a:solidFill>
              <a:srgbClr val="EF89D2"/>
            </a:solidFill>
            <a:prstDash val="solid"/>
            <a:round/>
            <a:headEnd len="sm" w="sm" type="none"/>
            <a:tailEnd len="med" w="med" type="triangle"/>
          </a:ln>
        </p:spPr>
      </p:cxnSp>
      <p:cxnSp>
        <p:nvCxnSpPr>
          <p:cNvPr id="154" name="Google Shape;154;p24"/>
          <p:cNvCxnSpPr/>
          <p:nvPr/>
        </p:nvCxnSpPr>
        <p:spPr>
          <a:xfrm>
            <a:off x="3580488" y="4644400"/>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155" name="Google Shape;155;p24"/>
          <p:cNvSpPr txBox="1"/>
          <p:nvPr/>
        </p:nvSpPr>
        <p:spPr>
          <a:xfrm>
            <a:off x="288175" y="44069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s" sz="1350" u="none" cap="none" strike="noStrike">
                <a:solidFill>
                  <a:srgbClr val="000000"/>
                </a:solidFill>
                <a:highlight>
                  <a:srgbClr val="EF89D2"/>
                </a:highlight>
                <a:latin typeface="DM Sans"/>
                <a:ea typeface="DM Sans"/>
                <a:cs typeface="DM Sans"/>
                <a:sym typeface="DM Sans"/>
              </a:rPr>
              <a:t>Por ID</a:t>
            </a:r>
            <a:br>
              <a:rPr i="0" lang="es" sz="1350" u="none" cap="none" strike="noStrike">
                <a:solidFill>
                  <a:srgbClr val="000000"/>
                </a:solidFill>
                <a:highlight>
                  <a:srgbClr val="EF89D2"/>
                </a:highlight>
                <a:latin typeface="DM Sans"/>
                <a:ea typeface="DM Sans"/>
                <a:cs typeface="DM Sans"/>
                <a:sym typeface="DM Sans"/>
              </a:rPr>
            </a:br>
            <a:r>
              <a:rPr i="0" lang="es" sz="1350" u="none" cap="none" strike="noStrike">
                <a:solidFill>
                  <a:srgbClr val="999999"/>
                </a:solidFill>
                <a:latin typeface="DM Sans"/>
                <a:ea typeface="DM Sans"/>
                <a:cs typeface="DM Sans"/>
                <a:sym typeface="DM Sans"/>
              </a:rPr>
              <a:t>(anteponiendo el “#”)</a:t>
            </a:r>
            <a:endParaRPr i="0" sz="1350" u="none" cap="none" strike="noStrike">
              <a:solidFill>
                <a:srgbClr val="999999"/>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378625" y="152725"/>
            <a:ext cx="8141100" cy="215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Selección de HTML mediante CSS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1" sz="4000">
              <a:solidFill>
                <a:schemeClr val="dk1"/>
              </a:solidFill>
              <a:latin typeface="DM Sans"/>
              <a:ea typeface="DM Sans"/>
              <a:cs typeface="DM Sans"/>
              <a:sym typeface="DM Sans"/>
            </a:endParaRPr>
          </a:p>
        </p:txBody>
      </p:sp>
      <p:sp>
        <p:nvSpPr>
          <p:cNvPr id="161" name="Google Shape;161;p25"/>
          <p:cNvSpPr txBox="1"/>
          <p:nvPr/>
        </p:nvSpPr>
        <p:spPr>
          <a:xfrm>
            <a:off x="473350" y="2244325"/>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62" name="Google Shape;162;p25"/>
          <p:cNvSpPr txBox="1"/>
          <p:nvPr/>
        </p:nvSpPr>
        <p:spPr>
          <a:xfrm>
            <a:off x="947475" y="168292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i="0" lang="es" sz="1350" u="none" cap="none" strike="noStrike">
                <a:solidFill>
                  <a:srgbClr val="000000"/>
                </a:solidFill>
                <a:latin typeface="Helvetica Neue"/>
                <a:ea typeface="Helvetica Neue"/>
                <a:cs typeface="Helvetica Neue"/>
                <a:sym typeface="Helvetica Neue"/>
              </a:rPr>
              <a:t>Ejemplos</a:t>
            </a:r>
            <a:endParaRPr i="0" sz="1350" u="none" cap="none" strike="noStrike">
              <a:solidFill>
                <a:srgbClr val="000000"/>
              </a:solidFill>
              <a:latin typeface="Helvetica Neue"/>
              <a:ea typeface="Helvetica Neue"/>
              <a:cs typeface="Helvetica Neue"/>
              <a:sym typeface="Helvetica Neue"/>
            </a:endParaRPr>
          </a:p>
        </p:txBody>
      </p:sp>
      <p:pic>
        <p:nvPicPr>
          <p:cNvPr id="163" name="Google Shape;163;p25"/>
          <p:cNvPicPr preferRelativeResize="0"/>
          <p:nvPr/>
        </p:nvPicPr>
        <p:blipFill rotWithShape="1">
          <a:blip r:embed="rId3">
            <a:alphaModFix/>
          </a:blip>
          <a:srcRect b="0" l="0" r="0" t="0"/>
          <a:stretch/>
        </p:blipFill>
        <p:spPr>
          <a:xfrm>
            <a:off x="141325" y="2259574"/>
            <a:ext cx="1198632" cy="1070700"/>
          </a:xfrm>
          <a:prstGeom prst="rect">
            <a:avLst/>
          </a:prstGeom>
          <a:noFill/>
          <a:ln>
            <a:noFill/>
          </a:ln>
        </p:spPr>
      </p:pic>
      <p:sp>
        <p:nvSpPr>
          <p:cNvPr id="164" name="Google Shape;164;p25"/>
          <p:cNvSpPr txBox="1"/>
          <p:nvPr/>
        </p:nvSpPr>
        <p:spPr>
          <a:xfrm>
            <a:off x="1415975" y="229842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000000"/>
                </a:solidFill>
                <a:latin typeface="Consolas"/>
                <a:ea typeface="Consolas"/>
                <a:cs typeface="Consolas"/>
                <a:sym typeface="Consolas"/>
              </a:rPr>
              <a:t> Párrafo con </a:t>
            </a:r>
            <a:r>
              <a:rPr b="0" i="0" lang="es" sz="1200" u="none" cap="none" strike="noStrike">
                <a:solidFill>
                  <a:srgbClr val="800000"/>
                </a:solidFill>
                <a:latin typeface="Consolas"/>
                <a:ea typeface="Consolas"/>
                <a:cs typeface="Consolas"/>
                <a:sym typeface="Consolas"/>
              </a:rPr>
              <a:t>&lt;a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800000"/>
                </a:solidFill>
                <a:latin typeface="Consolas"/>
                <a:ea typeface="Consolas"/>
                <a:cs typeface="Consolas"/>
                <a:sym typeface="Consolas"/>
              </a:rPr>
              <a:t>&gt;</a:t>
            </a:r>
            <a:r>
              <a:rPr b="0" i="0" lang="es" sz="1200" u="none" cap="none" strike="noStrike">
                <a:solidFill>
                  <a:srgbClr val="000000"/>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4">
            <a:alphaModFix/>
          </a:blip>
          <a:srcRect b="0" l="0" r="0" t="0"/>
          <a:stretch/>
        </p:blipFill>
        <p:spPr>
          <a:xfrm>
            <a:off x="4647853" y="2298425"/>
            <a:ext cx="1070700" cy="1011402"/>
          </a:xfrm>
          <a:prstGeom prst="rect">
            <a:avLst/>
          </a:prstGeom>
          <a:noFill/>
          <a:ln>
            <a:noFill/>
          </a:ln>
        </p:spPr>
      </p:pic>
      <p:sp>
        <p:nvSpPr>
          <p:cNvPr id="166" name="Google Shape;166;p25"/>
          <p:cNvSpPr txBox="1"/>
          <p:nvPr/>
        </p:nvSpPr>
        <p:spPr>
          <a:xfrm>
            <a:off x="5870325" y="19714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br>
              <a:rPr b="0" i="0" lang="es" sz="1100" u="none" cap="none" strike="noStrike">
                <a:solidFill>
                  <a:srgbClr val="800000"/>
                </a:solidFill>
                <a:highlight>
                  <a:srgbClr val="FFFFFF"/>
                </a:highlight>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r>
              <a:rPr b="0" i="0" lang="es" sz="1200" u="none" cap="none" strike="noStrike">
                <a:solidFill>
                  <a:srgbClr val="000000"/>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sp>
        <p:nvSpPr>
          <p:cNvPr id="167" name="Google Shape;167;p25"/>
          <p:cNvSpPr txBox="1"/>
          <p:nvPr/>
        </p:nvSpPr>
        <p:spPr>
          <a:xfrm>
            <a:off x="1415975" y="35925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50"/>
              <a:buFont typeface="Arial"/>
              <a:buNone/>
            </a:pPr>
            <a:br>
              <a:rPr b="0" i="0" lang="es" sz="1050" u="none" cap="none" strike="noStrike">
                <a:solidFill>
                  <a:srgbClr val="800000"/>
                </a:solidFill>
                <a:highlight>
                  <a:srgbClr val="FFFFFF"/>
                </a:highlight>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r>
              <a:rPr b="0" i="0" lang="es" sz="1200" u="none" cap="none" strike="noStrike">
                <a:solidFill>
                  <a:srgbClr val="000000"/>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pic>
        <p:nvPicPr>
          <p:cNvPr id="168" name="Google Shape;168;p25"/>
          <p:cNvPicPr preferRelativeResize="0"/>
          <p:nvPr/>
        </p:nvPicPr>
        <p:blipFill rotWithShape="1">
          <a:blip r:embed="rId5">
            <a:alphaModFix/>
          </a:blip>
          <a:srcRect b="0" l="0" r="0" t="0"/>
          <a:stretch/>
        </p:blipFill>
        <p:spPr>
          <a:xfrm>
            <a:off x="247175" y="3592576"/>
            <a:ext cx="986931" cy="992999"/>
          </a:xfrm>
          <a:prstGeom prst="rect">
            <a:avLst/>
          </a:prstGeom>
          <a:noFill/>
          <a:ln>
            <a:noFill/>
          </a:ln>
        </p:spPr>
      </p:pic>
      <p:pic>
        <p:nvPicPr>
          <p:cNvPr id="169" name="Google Shape;169;p25"/>
          <p:cNvPicPr preferRelativeResize="0"/>
          <p:nvPr/>
        </p:nvPicPr>
        <p:blipFill rotWithShape="1">
          <a:blip r:embed="rId6">
            <a:alphaModFix/>
          </a:blip>
          <a:srcRect b="0" l="0" r="0" t="0"/>
          <a:stretch/>
        </p:blipFill>
        <p:spPr>
          <a:xfrm>
            <a:off x="4677950" y="3592576"/>
            <a:ext cx="1070701" cy="998479"/>
          </a:xfrm>
          <a:prstGeom prst="rect">
            <a:avLst/>
          </a:prstGeom>
          <a:noFill/>
          <a:ln>
            <a:noFill/>
          </a:ln>
        </p:spPr>
      </p:pic>
      <p:sp>
        <p:nvSpPr>
          <p:cNvPr id="170" name="Google Shape;170;p25"/>
          <p:cNvSpPr txBox="1"/>
          <p:nvPr/>
        </p:nvSpPr>
        <p:spPr>
          <a:xfrm>
            <a:off x="5870325" y="3315550"/>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800000"/>
                </a:solidFill>
                <a:latin typeface="Consolas"/>
                <a:ea typeface="Consolas"/>
                <a:cs typeface="Consolas"/>
                <a:sym typeface="Consolas"/>
              </a:rPr>
              <a:t>&lt;etiqueta</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class</a:t>
            </a:r>
            <a:r>
              <a:rPr b="0" i="0" lang="es" sz="1100" u="none" cap="none" strike="noStrike">
                <a:solidFill>
                  <a:srgbClr val="000000"/>
                </a:solidFill>
                <a:latin typeface="Consolas"/>
                <a:ea typeface="Consolas"/>
                <a:cs typeface="Consolas"/>
                <a:sym typeface="Consolas"/>
              </a:rPr>
              <a:t>=</a:t>
            </a:r>
            <a:r>
              <a:rPr b="0" i="0" lang="es" sz="1100" u="none" cap="none" strike="noStrike">
                <a:solidFill>
                  <a:srgbClr val="0000FF"/>
                </a:solidFill>
                <a:latin typeface="Consolas"/>
                <a:ea typeface="Consolas"/>
                <a:cs typeface="Consolas"/>
                <a:sym typeface="Consolas"/>
              </a:rPr>
              <a:t>"foo"</a:t>
            </a:r>
            <a:r>
              <a:rPr b="0" i="0" lang="es" sz="1100" u="none" cap="none" strike="noStrike">
                <a:solidFill>
                  <a:srgbClr val="800000"/>
                </a:solidFill>
                <a:latin typeface="Consolas"/>
                <a:ea typeface="Consolas"/>
                <a:cs typeface="Consolas"/>
                <a:sym typeface="Consolas"/>
              </a:rPr>
              <a:t>&gt;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800000"/>
                </a:solidFill>
                <a:latin typeface="Consolas"/>
                <a:ea typeface="Consolas"/>
                <a:cs typeface="Consolas"/>
                <a:sym typeface="Consolas"/>
              </a:rPr>
              <a:t>&lt;etiqueta</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class</a:t>
            </a:r>
            <a:r>
              <a:rPr b="0" i="0" lang="es" sz="1100" u="none" cap="none" strike="noStrike">
                <a:solidFill>
                  <a:srgbClr val="000000"/>
                </a:solidFill>
                <a:latin typeface="Consolas"/>
                <a:ea typeface="Consolas"/>
                <a:cs typeface="Consolas"/>
                <a:sym typeface="Consolas"/>
              </a:rPr>
              <a:t>=</a:t>
            </a:r>
            <a:r>
              <a:rPr b="0" i="0" lang="es" sz="1100" u="none" cap="none" strike="noStrike">
                <a:solidFill>
                  <a:srgbClr val="0000FF"/>
                </a:solidFill>
                <a:latin typeface="Consolas"/>
                <a:ea typeface="Consolas"/>
                <a:cs typeface="Consolas"/>
                <a:sym typeface="Consolas"/>
              </a:rPr>
              <a:t>"bar"</a:t>
            </a:r>
            <a:r>
              <a:rPr b="0" i="0" lang="es" sz="1100" u="none" cap="none" strike="noStrike">
                <a:solidFill>
                  <a:srgbClr val="800000"/>
                </a:solidFill>
                <a:latin typeface="Consolas"/>
                <a:ea typeface="Consolas"/>
                <a:cs typeface="Consolas"/>
                <a:sym typeface="Consolas"/>
              </a:rPr>
              <a:t>&gt;&lt;/etiqueta&gt;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800000"/>
                </a:solidFill>
                <a:latin typeface="Consolas"/>
                <a:ea typeface="Consolas"/>
                <a:cs typeface="Consolas"/>
                <a:sym typeface="Consolas"/>
              </a:rPr>
              <a:t>&lt;/etiqueta&gt;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nvSpPr>
        <p:spPr>
          <a:xfrm>
            <a:off x="378625" y="152725"/>
            <a:ext cx="8141100" cy="215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Selección de HTML mediante CSS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1" sz="4000">
              <a:solidFill>
                <a:schemeClr val="dk1"/>
              </a:solidFill>
              <a:latin typeface="DM Sans"/>
              <a:ea typeface="DM Sans"/>
              <a:cs typeface="DM Sans"/>
              <a:sym typeface="DM Sans"/>
            </a:endParaRPr>
          </a:p>
        </p:txBody>
      </p:sp>
      <p:sp>
        <p:nvSpPr>
          <p:cNvPr id="176" name="Google Shape;176;p26"/>
          <p:cNvSpPr txBox="1"/>
          <p:nvPr/>
        </p:nvSpPr>
        <p:spPr>
          <a:xfrm>
            <a:off x="1368313" y="1478350"/>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lang="es" sz="1350">
                <a:latin typeface="DM Sans"/>
                <a:ea typeface="DM Sans"/>
                <a:cs typeface="DM Sans"/>
                <a:sym typeface="DM Sans"/>
              </a:rPr>
              <a:t>Ejemplos</a:t>
            </a:r>
            <a:endParaRPr i="0" sz="1350" u="none" cap="none" strike="noStrike">
              <a:solidFill>
                <a:srgbClr val="000000"/>
              </a:solidFill>
              <a:latin typeface="DM Sans"/>
              <a:ea typeface="DM Sans"/>
              <a:cs typeface="DM Sans"/>
              <a:sym typeface="DM Sans"/>
            </a:endParaRPr>
          </a:p>
        </p:txBody>
      </p:sp>
      <p:sp>
        <p:nvSpPr>
          <p:cNvPr id="177" name="Google Shape;177;p26"/>
          <p:cNvSpPr txBox="1"/>
          <p:nvPr/>
        </p:nvSpPr>
        <p:spPr>
          <a:xfrm>
            <a:off x="4090513" y="2216275"/>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pic>
        <p:nvPicPr>
          <p:cNvPr id="178" name="Google Shape;178;p26"/>
          <p:cNvPicPr preferRelativeResize="0"/>
          <p:nvPr/>
        </p:nvPicPr>
        <p:blipFill rotWithShape="1">
          <a:blip r:embed="rId3">
            <a:alphaModFix/>
          </a:blip>
          <a:srcRect b="0" l="0" r="0" t="0"/>
          <a:stretch/>
        </p:blipFill>
        <p:spPr>
          <a:xfrm>
            <a:off x="1039838" y="1893850"/>
            <a:ext cx="2063276" cy="1424126"/>
          </a:xfrm>
          <a:prstGeom prst="rect">
            <a:avLst/>
          </a:prstGeom>
          <a:noFill/>
          <a:ln>
            <a:noFill/>
          </a:ln>
        </p:spPr>
      </p:pic>
      <p:sp>
        <p:nvSpPr>
          <p:cNvPr id="179" name="Google Shape;179;p26"/>
          <p:cNvSpPr txBox="1"/>
          <p:nvPr/>
        </p:nvSpPr>
        <p:spPr>
          <a:xfrm>
            <a:off x="4013763" y="3414075"/>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br>
              <a:rPr b="0" i="0" lang="es" sz="1200" u="none" cap="none" strike="noStrike">
                <a:solidFill>
                  <a:srgbClr val="800000"/>
                </a:solidFill>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&lt;p</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&lt;a</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0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"bar"</a:t>
            </a:r>
            <a:r>
              <a:rPr b="0" i="0" lang="es" sz="1200" u="none" cap="none" strike="noStrike">
                <a:solidFill>
                  <a:srgbClr val="800000"/>
                </a:solidFill>
                <a:latin typeface="Consolas"/>
                <a:ea typeface="Consolas"/>
                <a:cs typeface="Consolas"/>
                <a:sym typeface="Consolas"/>
              </a:rPr>
              <a:t>&gt;</a:t>
            </a:r>
            <a:r>
              <a:rPr b="0" i="0" lang="es" sz="1200" u="none" cap="none" strike="noStrike">
                <a:solidFill>
                  <a:srgbClr val="000000"/>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pic>
        <p:nvPicPr>
          <p:cNvPr id="180" name="Google Shape;180;p26"/>
          <p:cNvPicPr preferRelativeResize="0"/>
          <p:nvPr/>
        </p:nvPicPr>
        <p:blipFill rotWithShape="1">
          <a:blip r:embed="rId4">
            <a:alphaModFix/>
          </a:blip>
          <a:srcRect b="0" l="0" r="0" t="0"/>
          <a:stretch/>
        </p:blipFill>
        <p:spPr>
          <a:xfrm>
            <a:off x="707113" y="3403550"/>
            <a:ext cx="2728737" cy="144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457725" y="1071050"/>
            <a:ext cx="5859300" cy="150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L</a:t>
            </a:r>
            <a:r>
              <a:rPr b="1" lang="es" sz="4000">
                <a:solidFill>
                  <a:schemeClr val="dk1"/>
                </a:solidFill>
                <a:latin typeface="DM Sans"/>
                <a:ea typeface="DM Sans"/>
                <a:cs typeface="DM Sans"/>
                <a:sym typeface="DM Sans"/>
              </a:rPr>
              <a:t>os nombres de las clases e IDs</a:t>
            </a:r>
            <a:endParaRPr b="1" sz="4000">
              <a:solidFill>
                <a:schemeClr val="dk1"/>
              </a:solidFill>
              <a:latin typeface="DM Sans"/>
              <a:ea typeface="DM Sans"/>
              <a:cs typeface="DM Sans"/>
              <a:sym typeface="DM Sans"/>
            </a:endParaRPr>
          </a:p>
        </p:txBody>
      </p:sp>
      <p:sp>
        <p:nvSpPr>
          <p:cNvPr id="186" name="Google Shape;186;p27"/>
          <p:cNvSpPr txBox="1"/>
          <p:nvPr/>
        </p:nvSpPr>
        <p:spPr>
          <a:xfrm>
            <a:off x="457725" y="2518700"/>
            <a:ext cx="4730100" cy="236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800"/>
              <a:buFont typeface="Arial"/>
              <a:buNone/>
            </a:pPr>
            <a:r>
              <a:rPr lang="es" sz="1350">
                <a:solidFill>
                  <a:schemeClr val="dk1"/>
                </a:solidFill>
                <a:highlight>
                  <a:srgbClr val="EAFF6A"/>
                </a:highlight>
                <a:latin typeface="DM Sans"/>
                <a:ea typeface="DM Sans"/>
                <a:cs typeface="DM Sans"/>
                <a:sym typeface="DM Sans"/>
              </a:rPr>
              <a:t>No es posible crear nombres separados por espacios.</a:t>
            </a:r>
            <a:endParaRPr sz="1350">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La “</a:t>
            </a:r>
            <a:r>
              <a:rPr i="1" lang="es" sz="1350">
                <a:solidFill>
                  <a:schemeClr val="dk1"/>
                </a:solidFill>
                <a:latin typeface="DM Sans"/>
                <a:ea typeface="DM Sans"/>
                <a:cs typeface="DM Sans"/>
                <a:sym typeface="DM Sans"/>
              </a:rPr>
              <a:t>joroba de camello</a:t>
            </a:r>
            <a:r>
              <a:rPr lang="es" sz="1350">
                <a:solidFill>
                  <a:schemeClr val="dk1"/>
                </a:solidFill>
                <a:latin typeface="DM Sans"/>
                <a:ea typeface="DM Sans"/>
                <a:cs typeface="DM Sans"/>
                <a:sym typeface="DM Sans"/>
              </a:rPr>
              <a:t>”, permite que se puedan leer de forma más simple palabras compuestas.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t/>
            </a:r>
            <a:endParaRPr sz="1350">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2000"/>
              <a:buFont typeface="Arial"/>
              <a:buNone/>
            </a:pPr>
            <a:r>
              <a:rPr lang="es" sz="1350">
                <a:solidFill>
                  <a:schemeClr val="dk1"/>
                </a:solidFill>
                <a:latin typeface="Consolas"/>
                <a:ea typeface="Consolas"/>
                <a:cs typeface="Consolas"/>
                <a:sym typeface="Consolas"/>
              </a:rPr>
              <a:t>claseDeMaquetacion</a:t>
            </a:r>
            <a:endParaRPr sz="135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35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es" sz="1350">
                <a:solidFill>
                  <a:schemeClr val="dk1"/>
                </a:solidFill>
                <a:latin typeface="Consolas"/>
                <a:ea typeface="Consolas"/>
                <a:cs typeface="Consolas"/>
                <a:sym typeface="Consolas"/>
              </a:rPr>
              <a:t>conBorde</a:t>
            </a:r>
            <a:endParaRPr sz="135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t/>
            </a:r>
            <a:endParaRPr sz="135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2000"/>
              <a:buFont typeface="Arial"/>
              <a:buNone/>
            </a:pPr>
            <a:r>
              <a:rPr lang="es" sz="1350">
                <a:solidFill>
                  <a:schemeClr val="dk1"/>
                </a:solidFill>
                <a:latin typeface="Consolas"/>
                <a:ea typeface="Consolas"/>
                <a:cs typeface="Consolas"/>
                <a:sym typeface="Consolas"/>
              </a:rPr>
              <a:t>productosMasVendidos</a:t>
            </a:r>
            <a:endParaRPr sz="135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BEM</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BEM</a:t>
            </a:r>
            <a:endParaRPr b="1" i="0" sz="4000" u="none" cap="none" strike="noStrike">
              <a:solidFill>
                <a:schemeClr val="dk1"/>
              </a:solidFill>
              <a:latin typeface="DM Sans"/>
              <a:ea typeface="DM Sans"/>
              <a:cs typeface="DM Sans"/>
              <a:sym typeface="DM Sans"/>
            </a:endParaRPr>
          </a:p>
        </p:txBody>
      </p:sp>
      <p:sp>
        <p:nvSpPr>
          <p:cNvPr id="197" name="Google Shape;197;p29"/>
          <p:cNvSpPr txBox="1"/>
          <p:nvPr/>
        </p:nvSpPr>
        <p:spPr>
          <a:xfrm>
            <a:off x="473350" y="1908175"/>
            <a:ext cx="4120800" cy="25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Todos queremos hacer que </a:t>
            </a:r>
            <a:r>
              <a:rPr b="1" lang="es" sz="1350">
                <a:solidFill>
                  <a:schemeClr val="dk1"/>
                </a:solidFill>
                <a:latin typeface="DM Sans"/>
                <a:ea typeface="DM Sans"/>
                <a:cs typeface="DM Sans"/>
                <a:sym typeface="DM Sans"/>
              </a:rPr>
              <a:t>nuestro código sea más fácil de leer</a:t>
            </a:r>
            <a:r>
              <a:rPr lang="es" sz="1350">
                <a:solidFill>
                  <a:schemeClr val="dk1"/>
                </a:solidFill>
                <a:latin typeface="DM Sans"/>
                <a:ea typeface="DM Sans"/>
                <a:cs typeface="DM Sans"/>
                <a:sym typeface="DM Sans"/>
              </a:rPr>
              <a:t>. Esto nos ayuda a trabajar más rápidamente y de manera eficiente, y cuando otros trabajen con nosotros podremos mantener claridad y coherencia. </a:t>
            </a:r>
            <a:endParaRPr sz="1350">
              <a:solidFill>
                <a:schemeClr val="dk1"/>
              </a:solidFill>
              <a:latin typeface="DM Sans"/>
              <a:ea typeface="DM Sans"/>
              <a:cs typeface="DM Sans"/>
              <a:sym typeface="DM Sans"/>
            </a:endParaRPr>
          </a:p>
          <a:p>
            <a:pPr indent="0" lvl="0" marL="0" rtl="0" algn="l">
              <a:lnSpc>
                <a:spcPct val="115000"/>
              </a:lnSpc>
              <a:spcBef>
                <a:spcPts val="2000"/>
              </a:spcBef>
              <a:spcAft>
                <a:spcPts val="0"/>
              </a:spcAft>
              <a:buClr>
                <a:schemeClr val="dk1"/>
              </a:buClr>
              <a:buSzPts val="2000"/>
              <a:buFont typeface="Arial"/>
              <a:buNone/>
            </a:pPr>
            <a:r>
              <a:rPr lang="es" sz="1350">
                <a:solidFill>
                  <a:schemeClr val="dk1"/>
                </a:solidFill>
                <a:latin typeface="DM Sans"/>
                <a:ea typeface="DM Sans"/>
                <a:cs typeface="DM Sans"/>
                <a:sym typeface="DM Sans"/>
              </a:rPr>
              <a:t>Hoy vamos a descubrir la </a:t>
            </a:r>
            <a:r>
              <a:rPr lang="es" sz="1350">
                <a:solidFill>
                  <a:schemeClr val="dk1"/>
                </a:solidFill>
                <a:highlight>
                  <a:srgbClr val="EAFF6A"/>
                </a:highlight>
                <a:latin typeface="DM Sans"/>
                <a:ea typeface="DM Sans"/>
                <a:cs typeface="DM Sans"/>
                <a:sym typeface="DM Sans"/>
              </a:rPr>
              <a:t>metodología BEM</a:t>
            </a:r>
            <a:r>
              <a:rPr lang="es" sz="1350">
                <a:solidFill>
                  <a:schemeClr val="dk1"/>
                </a:solidFill>
                <a:latin typeface="DM Sans"/>
                <a:ea typeface="DM Sans"/>
                <a:cs typeface="DM Sans"/>
                <a:sym typeface="DM Sans"/>
              </a:rPr>
              <a:t>, que nos ayudará a entender estructuras de CSS, y a mejorar las nuestras.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p:txBody>
      </p:sp>
      <p:sp>
        <p:nvSpPr>
          <p:cNvPr id="198" name="Google Shape;198;p29"/>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nvSpPr>
        <p:spPr>
          <a:xfrm>
            <a:off x="501450" y="1667050"/>
            <a:ext cx="8065800" cy="29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800">
                <a:solidFill>
                  <a:schemeClr val="lt1"/>
                </a:solidFill>
                <a:latin typeface="DM Sans"/>
                <a:ea typeface="DM Sans"/>
                <a:cs typeface="DM Sans"/>
                <a:sym typeface="DM Sans"/>
              </a:rPr>
              <a:t>👉 BEM </a:t>
            </a:r>
            <a:r>
              <a:rPr lang="es" sz="1800">
                <a:solidFill>
                  <a:schemeClr val="lt1"/>
                </a:solidFill>
                <a:latin typeface="DM Sans"/>
                <a:ea typeface="DM Sans"/>
                <a:cs typeface="DM Sans"/>
                <a:sym typeface="DM Sans"/>
              </a:rPr>
              <a:t>significa Modificador de Bloques de Elementos (Block Element Modifier) por sus siglas en inglés. Sugiere una manera estructurada de nombrar tus clases, basada en las propiedades del elemento en cuestión. </a:t>
            </a:r>
            <a:endParaRPr sz="1800">
              <a:solidFill>
                <a:schemeClr val="lt1"/>
              </a:solidFill>
              <a:latin typeface="DM Sans"/>
              <a:ea typeface="DM Sans"/>
              <a:cs typeface="DM Sans"/>
              <a:sym typeface="DM Sans"/>
            </a:endParaRPr>
          </a:p>
          <a:p>
            <a:pPr indent="0" lvl="0" marL="0" rtl="0" algn="l">
              <a:lnSpc>
                <a:spcPct val="115000"/>
              </a:lnSpc>
              <a:spcBef>
                <a:spcPts val="2000"/>
              </a:spcBef>
              <a:spcAft>
                <a:spcPts val="0"/>
              </a:spcAft>
              <a:buNone/>
            </a:pPr>
            <a:r>
              <a:rPr b="1" lang="es" sz="1800">
                <a:solidFill>
                  <a:schemeClr val="lt1"/>
                </a:solidFill>
                <a:latin typeface="DM Sans"/>
                <a:ea typeface="DM Sans"/>
                <a:cs typeface="DM Sans"/>
                <a:sym typeface="DM Sans"/>
              </a:rPr>
              <a:t>👉 BEM</a:t>
            </a:r>
            <a:r>
              <a:rPr lang="es" sz="1800">
                <a:solidFill>
                  <a:schemeClr val="lt1"/>
                </a:solidFill>
                <a:latin typeface="DM Sans"/>
                <a:ea typeface="DM Sans"/>
                <a:cs typeface="DM Sans"/>
                <a:sym typeface="DM Sans"/>
              </a:rPr>
              <a:t> tiene como horizonte modularizar lo máximo posible cada uno de los bloques de código dispuesto. Se centra en tres parámetros o variables posibles: </a:t>
            </a:r>
            <a:r>
              <a:rPr b="1" lang="es" sz="1800">
                <a:solidFill>
                  <a:schemeClr val="lt1"/>
                </a:solidFill>
                <a:latin typeface="DM Sans"/>
                <a:ea typeface="DM Sans"/>
                <a:cs typeface="DM Sans"/>
                <a:sym typeface="DM Sans"/>
              </a:rPr>
              <a:t>bloques</a:t>
            </a:r>
            <a:r>
              <a:rPr lang="es" sz="1800">
                <a:solidFill>
                  <a:schemeClr val="lt1"/>
                </a:solidFill>
                <a:latin typeface="DM Sans"/>
                <a:ea typeface="DM Sans"/>
                <a:cs typeface="DM Sans"/>
                <a:sym typeface="DM Sans"/>
              </a:rPr>
              <a:t> (div, section, article, ul, ol, etc.), </a:t>
            </a:r>
            <a:r>
              <a:rPr b="1" lang="es" sz="1800">
                <a:solidFill>
                  <a:schemeClr val="lt1"/>
                </a:solidFill>
                <a:latin typeface="DM Sans"/>
                <a:ea typeface="DM Sans"/>
                <a:cs typeface="DM Sans"/>
                <a:sym typeface="DM Sans"/>
              </a:rPr>
              <a:t>elementos </a:t>
            </a:r>
            <a:r>
              <a:rPr lang="es" sz="1800">
                <a:solidFill>
                  <a:schemeClr val="lt1"/>
                </a:solidFill>
                <a:latin typeface="DM Sans"/>
                <a:ea typeface="DM Sans"/>
                <a:cs typeface="DM Sans"/>
                <a:sym typeface="DM Sans"/>
              </a:rPr>
              <a:t>(a, button, li, span, etc.) y </a:t>
            </a:r>
            <a:r>
              <a:rPr b="1" lang="es" sz="1800">
                <a:solidFill>
                  <a:schemeClr val="lt1"/>
                </a:solidFill>
                <a:latin typeface="DM Sans"/>
                <a:ea typeface="DM Sans"/>
                <a:cs typeface="DM Sans"/>
                <a:sym typeface="DM Sans"/>
              </a:rPr>
              <a:t>modificadores</a:t>
            </a:r>
            <a:r>
              <a:rPr lang="es" sz="1800">
                <a:solidFill>
                  <a:schemeClr val="lt1"/>
                </a:solidFill>
                <a:latin typeface="DM Sans"/>
                <a:ea typeface="DM Sans"/>
                <a:cs typeface="DM Sans"/>
                <a:sym typeface="DM Sans"/>
              </a:rPr>
              <a:t>. Estos últimos se definen de acuerdo a la posterior utilización que haga el desarrollador a cargo.</a:t>
            </a:r>
            <a:endParaRPr sz="1800">
              <a:solidFill>
                <a:schemeClr val="lt1"/>
              </a:solidFill>
              <a:latin typeface="DM Sans"/>
              <a:ea typeface="DM Sans"/>
              <a:cs typeface="DM Sans"/>
              <a:sym typeface="DM Sans"/>
            </a:endParaRPr>
          </a:p>
        </p:txBody>
      </p:sp>
      <p:sp>
        <p:nvSpPr>
          <p:cNvPr id="204" name="Google Shape;204;p3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BEM</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10" name="Google Shape;210;p31"/>
          <p:cNvSpPr txBox="1"/>
          <p:nvPr/>
        </p:nvSpPr>
        <p:spPr>
          <a:xfrm>
            <a:off x="476250" y="1403425"/>
            <a:ext cx="3827400" cy="305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s" sz="1350" u="none" cap="none" strike="noStrike">
                <a:solidFill>
                  <a:schemeClr val="dk1"/>
                </a:solidFill>
                <a:latin typeface="DM Sans"/>
                <a:ea typeface="DM Sans"/>
                <a:cs typeface="DM Sans"/>
                <a:sym typeface="DM Sans"/>
              </a:rPr>
              <a:t>El bloque es un </a:t>
            </a:r>
            <a:r>
              <a:rPr b="1" lang="es" sz="1350" u="none" cap="none" strike="noStrike">
                <a:solidFill>
                  <a:schemeClr val="dk1"/>
                </a:solidFill>
                <a:latin typeface="DM Sans"/>
                <a:ea typeface="DM Sans"/>
                <a:cs typeface="DM Sans"/>
                <a:sym typeface="DM Sans"/>
              </a:rPr>
              <a:t>contenedor o contexto donde el elemento se encuentra presente</a:t>
            </a:r>
            <a:r>
              <a:rPr lang="es" sz="1350" u="none" cap="none" strike="noStrike">
                <a:solidFill>
                  <a:schemeClr val="dk1"/>
                </a:solidFill>
                <a:latin typeface="DM Sans"/>
                <a:ea typeface="DM Sans"/>
                <a:cs typeface="DM Sans"/>
                <a:sym typeface="DM Sans"/>
              </a:rPr>
              <a:t>. Piensa como si fueran partes estructurales de código más grandes. Puede que tengas un encabezado, pie de página, una barra lateral y un área de contenido principal; cada uno de estos sería considerado como un bloque. </a:t>
            </a:r>
            <a:endParaRPr sz="135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0"/>
              </a:spcAft>
              <a:buClr>
                <a:srgbClr val="000000"/>
              </a:buClr>
              <a:buSzPts val="20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p:txBody>
      </p:sp>
      <p:pic>
        <p:nvPicPr>
          <p:cNvPr id="211" name="Google Shape;211;p31"/>
          <p:cNvPicPr preferRelativeResize="0"/>
          <p:nvPr/>
        </p:nvPicPr>
        <p:blipFill rotWithShape="1">
          <a:blip r:embed="rId3">
            <a:alphaModFix/>
          </a:blip>
          <a:srcRect b="0" l="0" r="0" t="0"/>
          <a:stretch/>
        </p:blipFill>
        <p:spPr>
          <a:xfrm>
            <a:off x="4776150" y="185049"/>
            <a:ext cx="3736100" cy="4420350"/>
          </a:xfrm>
          <a:prstGeom prst="rect">
            <a:avLst/>
          </a:prstGeom>
          <a:noFill/>
          <a:ln>
            <a:noFill/>
          </a:ln>
        </p:spPr>
      </p:pic>
      <p:sp>
        <p:nvSpPr>
          <p:cNvPr id="212" name="Google Shape;212;p31"/>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pic>
        <p:nvPicPr>
          <p:cNvPr id="213" name="Google Shape;213;p31"/>
          <p:cNvPicPr preferRelativeResize="0"/>
          <p:nvPr/>
        </p:nvPicPr>
        <p:blipFill>
          <a:blip r:embed="rId4">
            <a:alphaModFix/>
          </a:blip>
          <a:stretch>
            <a:fillRect/>
          </a:stretch>
        </p:blipFill>
        <p:spPr>
          <a:xfrm>
            <a:off x="7813900" y="4703375"/>
            <a:ext cx="1177175" cy="287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nvSpPr>
        <p:spPr>
          <a:xfrm>
            <a:off x="726050" y="1569350"/>
            <a:ext cx="2805300" cy="124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s" sz="1350" u="none" cap="none" strike="noStrike">
                <a:solidFill>
                  <a:schemeClr val="dk1"/>
                </a:solidFill>
                <a:highlight>
                  <a:srgbClr val="FEFEFE"/>
                </a:highlight>
                <a:latin typeface="DM Sans"/>
                <a:ea typeface="DM Sans"/>
                <a:cs typeface="DM Sans"/>
                <a:sym typeface="DM Sans"/>
              </a:rPr>
              <a:t>El bloque de elementos forma la raíz de la clase y siempre irá primero. Solo debes saber que una vez que has definido tu bloque, estarás listo para comenzar a nombrar tus elementos.</a:t>
            </a:r>
            <a:endParaRPr i="0" sz="1350" u="none" cap="none" strike="noStrike">
              <a:solidFill>
                <a:srgbClr val="000000"/>
              </a:solidFill>
              <a:latin typeface="DM Sans"/>
              <a:ea typeface="DM Sans"/>
              <a:cs typeface="DM Sans"/>
              <a:sym typeface="DM Sans"/>
            </a:endParaRPr>
          </a:p>
        </p:txBody>
      </p:sp>
      <p:graphicFrame>
        <p:nvGraphicFramePr>
          <p:cNvPr id="219" name="Google Shape;219;p32"/>
          <p:cNvGraphicFramePr/>
          <p:nvPr/>
        </p:nvGraphicFramePr>
        <p:xfrm>
          <a:off x="4343575" y="1671600"/>
          <a:ext cx="3000000" cy="3000000"/>
        </p:xfrm>
        <a:graphic>
          <a:graphicData uri="http://schemas.openxmlformats.org/drawingml/2006/table">
            <a:tbl>
              <a:tblPr>
                <a:noFill/>
                <a:tableStyleId>{B400EE42-64E2-4691-A7E5-07D8F5445C9F}</a:tableStyleId>
              </a:tblPr>
              <a:tblGrid>
                <a:gridCol w="3851650"/>
              </a:tblGrid>
              <a:tr h="1259125">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0000FF"/>
                          </a:solidFill>
                          <a:latin typeface="Courier New"/>
                          <a:ea typeface="Courier New"/>
                          <a:cs typeface="Courier New"/>
                          <a:sym typeface="Courier New"/>
                        </a:rPr>
                        <a:t>.</a:t>
                      </a:r>
                      <a:r>
                        <a:rPr lang="es" sz="2000" u="none" cap="none" strike="noStrike">
                          <a:solidFill>
                            <a:srgbClr val="FF0000"/>
                          </a:solidFill>
                          <a:latin typeface="Courier New"/>
                          <a:ea typeface="Courier New"/>
                          <a:cs typeface="Courier New"/>
                          <a:sym typeface="Courier New"/>
                        </a:rPr>
                        <a:t>block__element</a:t>
                      </a:r>
                      <a:r>
                        <a:rPr lang="es" sz="2000" u="none" cap="none" strike="noStrike">
                          <a:solidFill>
                            <a:srgbClr val="0000FF"/>
                          </a:solidFill>
                          <a:latin typeface="Courier New"/>
                          <a:ea typeface="Courier New"/>
                          <a:cs typeface="Courier New"/>
                          <a:sym typeface="Courier New"/>
                        </a:rPr>
                        <a:t> {</a:t>
                      </a:r>
                      <a:endParaRPr sz="2000" u="none" cap="none" strike="noStrike">
                        <a:solidFill>
                          <a:srgbClr val="0000FF"/>
                        </a:solidFill>
                        <a:latin typeface="Courier New"/>
                        <a:ea typeface="Courier New"/>
                        <a:cs typeface="Courier New"/>
                        <a:sym typeface="Courier New"/>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0000FF"/>
                          </a:solidFill>
                          <a:latin typeface="Courier New"/>
                          <a:ea typeface="Courier New"/>
                          <a:cs typeface="Courier New"/>
                          <a:sym typeface="Courier New"/>
                        </a:rPr>
                        <a:t>    </a:t>
                      </a:r>
                      <a:r>
                        <a:rPr lang="es" sz="2000" u="none" cap="none" strike="noStrike">
                          <a:solidFill>
                            <a:srgbClr val="FF0000"/>
                          </a:solidFill>
                          <a:latin typeface="Courier New"/>
                          <a:ea typeface="Courier New"/>
                          <a:cs typeface="Courier New"/>
                          <a:sym typeface="Courier New"/>
                        </a:rPr>
                        <a:t>background-color</a:t>
                      </a:r>
                      <a:r>
                        <a:rPr lang="es" sz="2000" u="none" cap="none" strike="noStrike">
                          <a:solidFill>
                            <a:srgbClr val="0000FF"/>
                          </a:solidFill>
                          <a:latin typeface="Courier New"/>
                          <a:ea typeface="Courier New"/>
                          <a:cs typeface="Courier New"/>
                          <a:sym typeface="Courier New"/>
                        </a:rPr>
                        <a:t>: #FFFFFF;</a:t>
                      </a:r>
                      <a:endParaRPr sz="2000" u="none" cap="none" strike="noStrike">
                        <a:solidFill>
                          <a:srgbClr val="0000FF"/>
                        </a:solidFill>
                        <a:latin typeface="Courier New"/>
                        <a:ea typeface="Courier New"/>
                        <a:cs typeface="Courier New"/>
                        <a:sym typeface="Courier New"/>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0000FF"/>
                          </a:solidFill>
                          <a:latin typeface="Courier New"/>
                          <a:ea typeface="Courier New"/>
                          <a:cs typeface="Courier New"/>
                          <a:sym typeface="Courier New"/>
                        </a:rPr>
                        <a:t>}</a:t>
                      </a:r>
                      <a:endParaRPr sz="2000" u="none" cap="none" strike="noStrike">
                        <a:solidFill>
                          <a:srgbClr val="0000FF"/>
                        </a:solidFill>
                        <a:latin typeface="Courier New"/>
                        <a:ea typeface="Courier New"/>
                        <a:cs typeface="Courier New"/>
                        <a:sym typeface="Courier New"/>
                      </a:endParaRPr>
                    </a:p>
                  </a:txBody>
                  <a:tcPr marT="63500" marB="63500" marR="63500" marL="63500">
                    <a:solidFill>
                      <a:srgbClr val="EAFF6A"/>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pic>
        <p:nvPicPr>
          <p:cNvPr id="220" name="Google Shape;220;p32"/>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21" name="Google Shape;221;p32"/>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22" name="Google Shape;222;p32"/>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aphicFrame>
        <p:nvGraphicFramePr>
          <p:cNvPr id="227" name="Google Shape;227;p33"/>
          <p:cNvGraphicFramePr/>
          <p:nvPr/>
        </p:nvGraphicFramePr>
        <p:xfrm>
          <a:off x="5230650" y="1602750"/>
          <a:ext cx="3000000" cy="3000000"/>
        </p:xfrm>
        <a:graphic>
          <a:graphicData uri="http://schemas.openxmlformats.org/drawingml/2006/table">
            <a:tbl>
              <a:tblPr>
                <a:noFill/>
                <a:tableStyleId>{B400EE42-64E2-4691-A7E5-07D8F5445C9F}</a:tableStyleId>
              </a:tblPr>
              <a:tblGrid>
                <a:gridCol w="3437100"/>
              </a:tblGrid>
              <a:tr h="1672775">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Courier New"/>
                          <a:ea typeface="Courier New"/>
                          <a:cs typeface="Courier New"/>
                          <a:sym typeface="Courier New"/>
                        </a:rPr>
                        <a:t>.header__logo {}</a:t>
                      </a:r>
                      <a:endParaRPr sz="2000" u="none" cap="none" strike="noStrike">
                        <a:solidFill>
                          <a:srgbClr val="FF0000"/>
                        </a:solidFill>
                        <a:latin typeface="Courier New"/>
                        <a:ea typeface="Courier New"/>
                        <a:cs typeface="Courier New"/>
                        <a:sym typeface="Courier New"/>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Courier New"/>
                          <a:ea typeface="Courier New"/>
                          <a:cs typeface="Courier New"/>
                          <a:sym typeface="Courier New"/>
                        </a:rPr>
                        <a:t>.header__tagline {}</a:t>
                      </a:r>
                      <a:endParaRPr sz="2000" u="none" cap="none" strike="noStrike">
                        <a:solidFill>
                          <a:srgbClr val="FF0000"/>
                        </a:solidFill>
                        <a:latin typeface="Courier New"/>
                        <a:ea typeface="Courier New"/>
                        <a:cs typeface="Courier New"/>
                        <a:sym typeface="Courier New"/>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Courier New"/>
                          <a:ea typeface="Courier New"/>
                          <a:cs typeface="Courier New"/>
                          <a:sym typeface="Courier New"/>
                        </a:rPr>
                        <a:t>.header__searchbar {}</a:t>
                      </a:r>
                      <a:endParaRPr sz="2000" u="none" cap="none" strike="noStrike">
                        <a:solidFill>
                          <a:srgbClr val="FF0000"/>
                        </a:solidFill>
                        <a:latin typeface="Courier New"/>
                        <a:ea typeface="Courier New"/>
                        <a:cs typeface="Courier New"/>
                        <a:sym typeface="Courier New"/>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Courier New"/>
                          <a:ea typeface="Courier New"/>
                          <a:cs typeface="Courier New"/>
                          <a:sym typeface="Courier New"/>
                        </a:rPr>
                        <a:t>.header__navigation {}</a:t>
                      </a:r>
                      <a:endParaRPr sz="2000" u="none" cap="none" strike="noStrike">
                        <a:solidFill>
                          <a:srgbClr val="FF0000"/>
                        </a:solidFill>
                        <a:latin typeface="Courier New"/>
                        <a:ea typeface="Courier New"/>
                        <a:cs typeface="Courier New"/>
                        <a:sym typeface="Courier New"/>
                      </a:endParaRPr>
                    </a:p>
                  </a:txBody>
                  <a:tcPr marT="63500" marB="63500" marR="63500" marL="63500">
                    <a:solidFill>
                      <a:srgbClr val="EAFF6A"/>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228" name="Google Shape;228;p33"/>
          <p:cNvSpPr txBox="1"/>
          <p:nvPr/>
        </p:nvSpPr>
        <p:spPr>
          <a:xfrm>
            <a:off x="726050" y="1602750"/>
            <a:ext cx="3250500" cy="1502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s" sz="1350" u="none" cap="none" strike="noStrike">
                <a:solidFill>
                  <a:srgbClr val="000000"/>
                </a:solidFill>
                <a:latin typeface="DM Sans"/>
                <a:ea typeface="DM Sans"/>
                <a:cs typeface="DM Sans"/>
                <a:sym typeface="DM Sans"/>
              </a:rPr>
              <a:t>La doble barra baja te permite visualizar, navegar rápidamente y manipular tu código. Aquí hay algunos ejemplos de cómo funciona la metodología de elementos:</a:t>
            </a:r>
            <a:endParaRPr i="0" sz="1350" u="none" cap="none" strike="noStrike">
              <a:solidFill>
                <a:srgbClr val="000000"/>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pic>
        <p:nvPicPr>
          <p:cNvPr id="229" name="Google Shape;229;p33"/>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30" name="Google Shape;230;p33"/>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31" name="Google Shape;231;p33"/>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 sz="4000">
                <a:solidFill>
                  <a:srgbClr val="EAFF6A"/>
                </a:solidFill>
                <a:latin typeface="DM Sans"/>
                <a:ea typeface="DM Sans"/>
                <a:cs typeface="DM Sans"/>
                <a:sym typeface="DM Sans"/>
              </a:rPr>
              <a:t>CSS + BOX MODELING</a:t>
            </a:r>
            <a:endParaRPr b="1" sz="4000">
              <a:solidFill>
                <a:srgbClr val="EAFF6A"/>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t/>
            </a:r>
            <a:endParaRPr b="1" sz="40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4</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Desarrollo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4"/>
          <p:cNvPicPr preferRelativeResize="0"/>
          <p:nvPr/>
        </p:nvPicPr>
        <p:blipFill rotWithShape="1">
          <a:blip r:embed="rId3">
            <a:alphaModFix/>
          </a:blip>
          <a:srcRect b="0" l="0" r="0" t="0"/>
          <a:stretch/>
        </p:blipFill>
        <p:spPr>
          <a:xfrm>
            <a:off x="1077713" y="1802239"/>
            <a:ext cx="6988565" cy="981600"/>
          </a:xfrm>
          <a:prstGeom prst="rect">
            <a:avLst/>
          </a:prstGeom>
          <a:noFill/>
          <a:ln>
            <a:noFill/>
          </a:ln>
        </p:spPr>
      </p:pic>
      <p:pic>
        <p:nvPicPr>
          <p:cNvPr id="237" name="Google Shape;237;p34"/>
          <p:cNvPicPr preferRelativeResize="0"/>
          <p:nvPr/>
        </p:nvPicPr>
        <p:blipFill rotWithShape="1">
          <a:blip r:embed="rId4">
            <a:alphaModFix/>
          </a:blip>
          <a:srcRect b="0" l="0" r="0" t="0"/>
          <a:stretch/>
        </p:blipFill>
        <p:spPr>
          <a:xfrm>
            <a:off x="-96800" y="3544680"/>
            <a:ext cx="9337600" cy="812575"/>
          </a:xfrm>
          <a:prstGeom prst="rect">
            <a:avLst/>
          </a:prstGeom>
          <a:noFill/>
          <a:ln>
            <a:noFill/>
          </a:ln>
        </p:spPr>
      </p:pic>
      <p:sp>
        <p:nvSpPr>
          <p:cNvPr id="238" name="Google Shape;238;p34"/>
          <p:cNvSpPr txBox="1"/>
          <p:nvPr/>
        </p:nvSpPr>
        <p:spPr>
          <a:xfrm>
            <a:off x="1345800" y="3348651"/>
            <a:ext cx="3000000" cy="51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a:p>
            <a:pPr indent="0" lvl="0" marL="0" marR="0" rtl="0" algn="l">
              <a:lnSpc>
                <a:spcPct val="115000"/>
              </a:lnSpc>
              <a:spcBef>
                <a:spcPts val="1400"/>
              </a:spcBef>
              <a:spcAft>
                <a:spcPts val="40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239" name="Google Shape;239;p34"/>
          <p:cNvSpPr txBox="1"/>
          <p:nvPr/>
        </p:nvSpPr>
        <p:spPr>
          <a:xfrm>
            <a:off x="1345800" y="1474225"/>
            <a:ext cx="3000000" cy="5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dk1"/>
                </a:solidFill>
                <a:latin typeface="DM Sans"/>
                <a:ea typeface="DM Sans"/>
                <a:cs typeface="DM Sans"/>
                <a:sym typeface="DM Sans"/>
              </a:rPr>
              <a:t>HTML</a:t>
            </a:r>
            <a:endParaRPr b="1" i="0" sz="2000" u="none" cap="none" strike="noStrike">
              <a:solidFill>
                <a:schemeClr val="dk1"/>
              </a:solidFill>
              <a:latin typeface="DM Sans"/>
              <a:ea typeface="DM Sans"/>
              <a:cs typeface="DM Sans"/>
              <a:sym typeface="DM Sans"/>
            </a:endParaRPr>
          </a:p>
        </p:txBody>
      </p:sp>
      <p:pic>
        <p:nvPicPr>
          <p:cNvPr id="240" name="Google Shape;240;p34"/>
          <p:cNvPicPr preferRelativeResize="0"/>
          <p:nvPr/>
        </p:nvPicPr>
        <p:blipFill>
          <a:blip r:embed="rId5">
            <a:alphaModFix/>
          </a:blip>
          <a:stretch>
            <a:fillRect/>
          </a:stretch>
        </p:blipFill>
        <p:spPr>
          <a:xfrm>
            <a:off x="7813900" y="4703375"/>
            <a:ext cx="1177175" cy="287450"/>
          </a:xfrm>
          <a:prstGeom prst="rect">
            <a:avLst/>
          </a:prstGeom>
          <a:noFill/>
          <a:ln>
            <a:noFill/>
          </a:ln>
        </p:spPr>
      </p:pic>
      <p:sp>
        <p:nvSpPr>
          <p:cNvPr id="241" name="Google Shape;241;p34"/>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42" name="Google Shape;242;p34"/>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nvSpPr>
        <p:spPr>
          <a:xfrm>
            <a:off x="4560075" y="1744350"/>
            <a:ext cx="3659700" cy="79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t/>
            </a:r>
            <a:endParaRPr sz="22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rPr i="0" lang="es" sz="1350" u="none" cap="none" strike="noStrike">
                <a:solidFill>
                  <a:schemeClr val="dk1"/>
                </a:solidFill>
                <a:highlight>
                  <a:srgbClr val="EAFF6A"/>
                </a:highlight>
                <a:latin typeface="DM Sans"/>
                <a:ea typeface="DM Sans"/>
                <a:cs typeface="DM Sans"/>
                <a:sym typeface="DM Sans"/>
              </a:rPr>
              <a:t>Actualizar el nombre de las clases no debería ser un problema</a:t>
            </a:r>
            <a:r>
              <a:rPr i="0" lang="es" sz="1350" u="none" cap="none" strike="noStrike">
                <a:solidFill>
                  <a:schemeClr val="dk1"/>
                </a:solidFill>
                <a:latin typeface="DM Sans"/>
                <a:ea typeface="DM Sans"/>
                <a:cs typeface="DM Sans"/>
                <a:sym typeface="DM Sans"/>
              </a:rPr>
              <a:t> cuando encuentras una mejor semántica que funcione (sólo debes tratar de ser consistente, y apegarte a ella). </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200"/>
              <a:buFont typeface="Arial"/>
              <a:buNone/>
            </a:pPr>
            <a:r>
              <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200"/>
              <a:buFont typeface="Arial"/>
              <a:buNone/>
            </a:pPr>
            <a:r>
              <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p:txBody>
      </p:sp>
      <p:sp>
        <p:nvSpPr>
          <p:cNvPr id="248" name="Google Shape;248;p35"/>
          <p:cNvSpPr txBox="1"/>
          <p:nvPr/>
        </p:nvSpPr>
        <p:spPr>
          <a:xfrm>
            <a:off x="646900" y="1897650"/>
            <a:ext cx="37137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El punto es mantener los nombres </a:t>
            </a:r>
            <a:r>
              <a:rPr b="1" lang="es" sz="1350">
                <a:solidFill>
                  <a:schemeClr val="dk1"/>
                </a:solidFill>
                <a:latin typeface="DM Sans"/>
                <a:ea typeface="DM Sans"/>
                <a:cs typeface="DM Sans"/>
                <a:sym typeface="DM Sans"/>
              </a:rPr>
              <a:t>simples, claros,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y precisos.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No lo pienses demasiado.🚀</a:t>
            </a:r>
            <a:endParaRPr sz="1350">
              <a:latin typeface="DM Sans"/>
              <a:ea typeface="DM Sans"/>
              <a:cs typeface="DM Sans"/>
              <a:sym typeface="DM Sans"/>
            </a:endParaRPr>
          </a:p>
        </p:txBody>
      </p:sp>
      <p:pic>
        <p:nvPicPr>
          <p:cNvPr id="249" name="Google Shape;249;p35"/>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50" name="Google Shape;250;p35"/>
          <p:cNvSpPr txBox="1"/>
          <p:nvPr/>
        </p:nvSpPr>
        <p:spPr>
          <a:xfrm>
            <a:off x="-183700" y="265350"/>
            <a:ext cx="21534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u="none" cap="none" strike="noStrike">
                <a:solidFill>
                  <a:schemeClr val="dk1"/>
                </a:solidFill>
                <a:latin typeface="DM Sans"/>
                <a:ea typeface="DM Sans"/>
                <a:cs typeface="DM Sans"/>
                <a:sym typeface="DM Sans"/>
              </a:rPr>
              <a:t>BLOQUE</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51" name="Google Shape;251;p35"/>
          <p:cNvSpPr/>
          <p:nvPr/>
        </p:nvSpPr>
        <p:spPr>
          <a:xfrm>
            <a:off x="17554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1</a:t>
            </a:r>
            <a:endParaRPr sz="300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nvSpPr>
        <p:spPr>
          <a:xfrm>
            <a:off x="643800" y="1728050"/>
            <a:ext cx="8157900" cy="2733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i="0" lang="es" sz="1350" u="none" cap="none" strike="noStrike">
                <a:solidFill>
                  <a:schemeClr val="dk1"/>
                </a:solidFill>
                <a:highlight>
                  <a:srgbClr val="FEFEFE"/>
                </a:highlight>
                <a:latin typeface="DM Sans"/>
                <a:ea typeface="DM Sans"/>
                <a:cs typeface="DM Sans"/>
                <a:sym typeface="DM Sans"/>
              </a:rPr>
              <a:t>El elemento es una de las piezas que compondrán la estructura de un bloque. </a:t>
            </a:r>
            <a:r>
              <a:rPr i="0" lang="es" sz="1350" u="none" cap="none" strike="noStrike">
                <a:solidFill>
                  <a:schemeClr val="dk1"/>
                </a:solidFill>
                <a:highlight>
                  <a:srgbClr val="EAFF6A"/>
                </a:highlight>
                <a:latin typeface="DM Sans"/>
                <a:ea typeface="DM Sans"/>
                <a:cs typeface="DM Sans"/>
                <a:sym typeface="DM Sans"/>
              </a:rPr>
              <a:t>El bloque es el todo, y los elementos son las piezas de este bloque.</a:t>
            </a:r>
            <a:endParaRPr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rPr i="0" lang="es" sz="1350" u="none" cap="none" strike="noStrike">
                <a:solidFill>
                  <a:schemeClr val="dk1"/>
                </a:solidFill>
                <a:highlight>
                  <a:srgbClr val="FEFEFE"/>
                </a:highlight>
                <a:latin typeface="DM Sans"/>
                <a:ea typeface="DM Sans"/>
                <a:cs typeface="DM Sans"/>
                <a:sym typeface="DM Sans"/>
              </a:rPr>
              <a:t>De acuerdo a la metodología BEM, cada elemento se escribe después del bloque padre, usando dos guiones bajos.</a:t>
            </a:r>
            <a:endParaRPr i="0" sz="1350" u="none" cap="none" strike="noStrike">
              <a:solidFill>
                <a:schemeClr val="dk1"/>
              </a:solidFill>
              <a:highlight>
                <a:srgbClr val="FEFEFE"/>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t/>
            </a:r>
            <a:endParaRPr i="0" sz="1350" u="none" cap="none" strike="noStrike">
              <a:solidFill>
                <a:schemeClr val="dk1"/>
              </a:solidFill>
              <a:highlight>
                <a:srgbClr val="FEFEFE"/>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pic>
        <p:nvPicPr>
          <p:cNvPr id="257" name="Google Shape;257;p36"/>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58" name="Google Shape;258;p36"/>
          <p:cNvSpPr txBox="1"/>
          <p:nvPr/>
        </p:nvSpPr>
        <p:spPr>
          <a:xfrm>
            <a:off x="-183700" y="265350"/>
            <a:ext cx="29985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a:solidFill>
                  <a:schemeClr val="dk1"/>
                </a:solidFill>
                <a:latin typeface="DM Sans"/>
                <a:ea typeface="DM Sans"/>
                <a:cs typeface="DM Sans"/>
                <a:sym typeface="DM Sans"/>
              </a:rPr>
              <a:t>ELEMENTOS</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59" name="Google Shape;259;p36"/>
          <p:cNvSpPr/>
          <p:nvPr/>
        </p:nvSpPr>
        <p:spPr>
          <a:xfrm>
            <a:off x="26152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2</a:t>
            </a:r>
            <a:endParaRPr sz="300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7"/>
          <p:cNvPicPr preferRelativeResize="0"/>
          <p:nvPr/>
        </p:nvPicPr>
        <p:blipFill rotWithShape="1">
          <a:blip r:embed="rId3">
            <a:alphaModFix/>
          </a:blip>
          <a:srcRect b="0" l="0" r="0" t="0"/>
          <a:stretch/>
        </p:blipFill>
        <p:spPr>
          <a:xfrm>
            <a:off x="1411725" y="1845440"/>
            <a:ext cx="6238875" cy="885825"/>
          </a:xfrm>
          <a:prstGeom prst="rect">
            <a:avLst/>
          </a:prstGeom>
          <a:noFill/>
          <a:ln>
            <a:noFill/>
          </a:ln>
        </p:spPr>
      </p:pic>
      <p:pic>
        <p:nvPicPr>
          <p:cNvPr id="265" name="Google Shape;265;p37"/>
          <p:cNvPicPr preferRelativeResize="0"/>
          <p:nvPr/>
        </p:nvPicPr>
        <p:blipFill rotWithShape="1">
          <a:blip r:embed="rId4">
            <a:alphaModFix/>
          </a:blip>
          <a:srcRect b="0" l="0" r="0" t="0"/>
          <a:stretch/>
        </p:blipFill>
        <p:spPr>
          <a:xfrm>
            <a:off x="-174225" y="3344825"/>
            <a:ext cx="9492425" cy="811575"/>
          </a:xfrm>
          <a:prstGeom prst="rect">
            <a:avLst/>
          </a:prstGeom>
          <a:noFill/>
          <a:ln>
            <a:noFill/>
          </a:ln>
        </p:spPr>
      </p:pic>
      <p:sp>
        <p:nvSpPr>
          <p:cNvPr id="266" name="Google Shape;266;p37"/>
          <p:cNvSpPr txBox="1"/>
          <p:nvPr/>
        </p:nvSpPr>
        <p:spPr>
          <a:xfrm>
            <a:off x="899800" y="2682038"/>
            <a:ext cx="3000000" cy="489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267" name="Google Shape;267;p37"/>
          <p:cNvSpPr txBox="1"/>
          <p:nvPr/>
        </p:nvSpPr>
        <p:spPr>
          <a:xfrm>
            <a:off x="899800" y="1109851"/>
            <a:ext cx="3000000" cy="7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dk1"/>
                </a:solidFill>
                <a:latin typeface="DM Sans"/>
                <a:ea typeface="DM Sans"/>
                <a:cs typeface="DM Sans"/>
                <a:sym typeface="DM Sans"/>
              </a:rPr>
              <a:t>HTML</a:t>
            </a:r>
            <a:endParaRPr i="0" sz="2000" u="none" cap="none" strike="noStrike">
              <a:solidFill>
                <a:srgbClr val="000000"/>
              </a:solidFill>
              <a:latin typeface="DM Sans"/>
              <a:ea typeface="DM Sans"/>
              <a:cs typeface="DM Sans"/>
              <a:sym typeface="DM Sans"/>
            </a:endParaRPr>
          </a:p>
        </p:txBody>
      </p:sp>
      <p:pic>
        <p:nvPicPr>
          <p:cNvPr id="268" name="Google Shape;268;p37"/>
          <p:cNvPicPr preferRelativeResize="0"/>
          <p:nvPr/>
        </p:nvPicPr>
        <p:blipFill rotWithShape="1">
          <a:blip r:embed="rId5">
            <a:alphaModFix/>
          </a:blip>
          <a:srcRect b="0" l="0" r="0" t="0"/>
          <a:stretch/>
        </p:blipFill>
        <p:spPr>
          <a:xfrm>
            <a:off x="7957463" y="0"/>
            <a:ext cx="1186525" cy="1186525"/>
          </a:xfrm>
          <a:prstGeom prst="rect">
            <a:avLst/>
          </a:prstGeom>
          <a:noFill/>
          <a:ln>
            <a:noFill/>
          </a:ln>
        </p:spPr>
      </p:pic>
      <p:pic>
        <p:nvPicPr>
          <p:cNvPr id="269" name="Google Shape;269;p37"/>
          <p:cNvPicPr preferRelativeResize="0"/>
          <p:nvPr/>
        </p:nvPicPr>
        <p:blipFill>
          <a:blip r:embed="rId6">
            <a:alphaModFix/>
          </a:blip>
          <a:stretch>
            <a:fillRect/>
          </a:stretch>
        </p:blipFill>
        <p:spPr>
          <a:xfrm>
            <a:off x="7813900" y="4703375"/>
            <a:ext cx="1177175" cy="287450"/>
          </a:xfrm>
          <a:prstGeom prst="rect">
            <a:avLst/>
          </a:prstGeom>
          <a:noFill/>
          <a:ln>
            <a:noFill/>
          </a:ln>
        </p:spPr>
      </p:pic>
      <p:sp>
        <p:nvSpPr>
          <p:cNvPr id="270" name="Google Shape;270;p37"/>
          <p:cNvSpPr txBox="1"/>
          <p:nvPr/>
        </p:nvSpPr>
        <p:spPr>
          <a:xfrm>
            <a:off x="-183700" y="265350"/>
            <a:ext cx="29985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a:solidFill>
                  <a:schemeClr val="dk1"/>
                </a:solidFill>
                <a:latin typeface="DM Sans"/>
                <a:ea typeface="DM Sans"/>
                <a:cs typeface="DM Sans"/>
                <a:sym typeface="DM Sans"/>
              </a:rPr>
              <a:t>ELEMENTOS</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71" name="Google Shape;271;p37"/>
          <p:cNvSpPr/>
          <p:nvPr/>
        </p:nvSpPr>
        <p:spPr>
          <a:xfrm>
            <a:off x="26152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a:t>
            </a:r>
            <a:r>
              <a:rPr lang="es" sz="3000">
                <a:latin typeface="DM Sans"/>
                <a:ea typeface="DM Sans"/>
                <a:cs typeface="DM Sans"/>
                <a:sym typeface="DM Sans"/>
              </a:rPr>
              <a:t>2</a:t>
            </a:r>
            <a:endParaRPr sz="300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nvSpPr>
        <p:spPr>
          <a:xfrm>
            <a:off x="861575" y="1076725"/>
            <a:ext cx="3529500" cy="2445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i="0" lang="es" sz="1350" u="none" cap="none" strike="noStrike">
                <a:solidFill>
                  <a:schemeClr val="dk1"/>
                </a:solidFill>
                <a:highlight>
                  <a:srgbClr val="FEFEFE"/>
                </a:highlight>
                <a:latin typeface="DM Sans"/>
                <a:ea typeface="DM Sans"/>
                <a:cs typeface="DM Sans"/>
                <a:sym typeface="DM Sans"/>
              </a:rPr>
              <a:t>Cuando nombras una clase, la intención es ayudar a que ese elemento pueda ser repetido, para que no tengas que escribir nuevas clases en otras áreas del sitio si los elementos de estilo son los mismos. </a:t>
            </a:r>
            <a:endParaRPr i="0" sz="1350" u="none" cap="none" strike="noStrike">
              <a:solidFill>
                <a:schemeClr val="dk1"/>
              </a:solidFill>
              <a:highlight>
                <a:srgbClr val="FEFEFE"/>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graphicFrame>
        <p:nvGraphicFramePr>
          <p:cNvPr id="277" name="Google Shape;277;p38"/>
          <p:cNvGraphicFramePr/>
          <p:nvPr/>
        </p:nvGraphicFramePr>
        <p:xfrm>
          <a:off x="2179950" y="3007275"/>
          <a:ext cx="3000000" cy="3000000"/>
        </p:xfrm>
        <a:graphic>
          <a:graphicData uri="http://schemas.openxmlformats.org/drawingml/2006/table">
            <a:tbl>
              <a:tblPr>
                <a:noFill/>
                <a:tableStyleId>{B400EE42-64E2-4691-A7E5-07D8F5445C9F}</a:tableStyleId>
              </a:tblPr>
              <a:tblGrid>
                <a:gridCol w="4435100"/>
              </a:tblGrid>
              <a:tr h="845450">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Courier New"/>
                          <a:ea typeface="Courier New"/>
                          <a:cs typeface="Courier New"/>
                          <a:sym typeface="Courier New"/>
                        </a:rPr>
                        <a:t>.block--modifier {}</a:t>
                      </a:r>
                      <a:endParaRPr sz="2000" u="none" cap="none" strike="noStrike">
                        <a:solidFill>
                          <a:srgbClr val="FF0000"/>
                        </a:solidFill>
                        <a:latin typeface="Courier New"/>
                        <a:ea typeface="Courier New"/>
                        <a:cs typeface="Courier New"/>
                        <a:sym typeface="Courier New"/>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Courier New"/>
                          <a:ea typeface="Courier New"/>
                          <a:cs typeface="Courier New"/>
                          <a:sym typeface="Courier New"/>
                        </a:rPr>
                        <a:t>.block__element--modifier {}</a:t>
                      </a:r>
                      <a:endParaRPr sz="2000" u="none" cap="none" strike="noStrike">
                        <a:solidFill>
                          <a:srgbClr val="FF0000"/>
                        </a:solidFill>
                        <a:latin typeface="Courier New"/>
                        <a:ea typeface="Courier New"/>
                        <a:cs typeface="Courier New"/>
                        <a:sym typeface="Courier New"/>
                      </a:endParaRPr>
                    </a:p>
                  </a:txBody>
                  <a:tcPr marT="63500" marB="63500" marR="63500" marL="63500">
                    <a:solidFill>
                      <a:srgbClr val="EAFF6A"/>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pic>
        <p:nvPicPr>
          <p:cNvPr id="278" name="Google Shape;278;p38"/>
          <p:cNvPicPr preferRelativeResize="0"/>
          <p:nvPr/>
        </p:nvPicPr>
        <p:blipFill>
          <a:blip r:embed="rId3">
            <a:alphaModFix/>
          </a:blip>
          <a:stretch>
            <a:fillRect/>
          </a:stretch>
        </p:blipFill>
        <p:spPr>
          <a:xfrm>
            <a:off x="7813900" y="4703375"/>
            <a:ext cx="1177175" cy="287450"/>
          </a:xfrm>
          <a:prstGeom prst="rect">
            <a:avLst/>
          </a:prstGeom>
          <a:noFill/>
          <a:ln>
            <a:noFill/>
          </a:ln>
        </p:spPr>
      </p:pic>
      <p:sp>
        <p:nvSpPr>
          <p:cNvPr id="279" name="Google Shape;279;p38"/>
          <p:cNvSpPr txBox="1"/>
          <p:nvPr/>
        </p:nvSpPr>
        <p:spPr>
          <a:xfrm>
            <a:off x="-183700" y="265350"/>
            <a:ext cx="39147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a:solidFill>
                  <a:schemeClr val="dk1"/>
                </a:solidFill>
                <a:latin typeface="DM Sans"/>
                <a:ea typeface="DM Sans"/>
                <a:cs typeface="DM Sans"/>
                <a:sym typeface="DM Sans"/>
              </a:rPr>
              <a:t>MODIFICADORES</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80" name="Google Shape;280;p38"/>
          <p:cNvSpPr/>
          <p:nvPr/>
        </p:nvSpPr>
        <p:spPr>
          <a:xfrm>
            <a:off x="35825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DM Sans"/>
                <a:ea typeface="DM Sans"/>
                <a:cs typeface="DM Sans"/>
                <a:sym typeface="DM Sans"/>
              </a:rPr>
              <a:t>3</a:t>
            </a:r>
            <a:endParaRPr sz="3000">
              <a:latin typeface="DM Sans"/>
              <a:ea typeface="DM Sans"/>
              <a:cs typeface="DM Sans"/>
              <a:sym typeface="DM Sans"/>
            </a:endParaRPr>
          </a:p>
        </p:txBody>
      </p:sp>
      <p:sp>
        <p:nvSpPr>
          <p:cNvPr id="281" name="Google Shape;281;p38"/>
          <p:cNvSpPr txBox="1"/>
          <p:nvPr/>
        </p:nvSpPr>
        <p:spPr>
          <a:xfrm>
            <a:off x="4590775" y="1243050"/>
            <a:ext cx="3459600" cy="19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Cuando necesitas modificar el estilo de un elemento específico, puedes usar un modificador.</a:t>
            </a:r>
            <a:r>
              <a:rPr lang="es" sz="1350">
                <a:solidFill>
                  <a:schemeClr val="dk1"/>
                </a:solidFill>
                <a:highlight>
                  <a:srgbClr val="FEFEFE"/>
                </a:highlight>
                <a:latin typeface="DM Sans"/>
                <a:ea typeface="DM Sans"/>
                <a:cs typeface="DM Sans"/>
                <a:sym typeface="DM Sans"/>
              </a:rPr>
              <a:t> Para lograr esto, añade un doble guión</a:t>
            </a:r>
            <a:r>
              <a:rPr i="1" lang="es" sz="1350">
                <a:solidFill>
                  <a:schemeClr val="dk1"/>
                </a:solidFill>
                <a:latin typeface="DM Sans"/>
                <a:ea typeface="DM Sans"/>
                <a:cs typeface="DM Sans"/>
                <a:sym typeface="DM Sans"/>
              </a:rPr>
              <a:t> --</a:t>
            </a:r>
            <a:r>
              <a:rPr lang="es" sz="1350">
                <a:solidFill>
                  <a:schemeClr val="dk1"/>
                </a:solidFill>
                <a:highlight>
                  <a:srgbClr val="FEFEFE"/>
                </a:highlight>
                <a:latin typeface="DM Sans"/>
                <a:ea typeface="DM Sans"/>
                <a:cs typeface="DM Sans"/>
                <a:sym typeface="DM Sans"/>
              </a:rPr>
              <a:t> luego del elemento (o bloque). Aquí tenemos un corto ejemplo:</a:t>
            </a:r>
            <a:endParaRPr sz="1350">
              <a:solidFill>
                <a:schemeClr val="dk1"/>
              </a:solidFill>
              <a:highlight>
                <a:srgbClr val="FEFEFE"/>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t/>
            </a:r>
            <a:endParaRPr sz="2000">
              <a:solidFill>
                <a:schemeClr val="dk1"/>
              </a:solidFill>
              <a:highlight>
                <a:srgbClr val="FEFEFE"/>
              </a:highlight>
              <a:latin typeface="Didact Gothic"/>
              <a:ea typeface="Didact Gothic"/>
              <a:cs typeface="Didact Gothic"/>
              <a:sym typeface="Didact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9"/>
          <p:cNvPicPr preferRelativeResize="0"/>
          <p:nvPr/>
        </p:nvPicPr>
        <p:blipFill rotWithShape="1">
          <a:blip r:embed="rId3">
            <a:alphaModFix/>
          </a:blip>
          <a:srcRect b="0" l="0" r="0" t="0"/>
          <a:stretch/>
        </p:blipFill>
        <p:spPr>
          <a:xfrm>
            <a:off x="1452550" y="1557090"/>
            <a:ext cx="6238875" cy="885825"/>
          </a:xfrm>
          <a:prstGeom prst="rect">
            <a:avLst/>
          </a:prstGeom>
          <a:noFill/>
          <a:ln>
            <a:noFill/>
          </a:ln>
        </p:spPr>
      </p:pic>
      <p:pic>
        <p:nvPicPr>
          <p:cNvPr id="287" name="Google Shape;287;p39"/>
          <p:cNvPicPr preferRelativeResize="0"/>
          <p:nvPr/>
        </p:nvPicPr>
        <p:blipFill rotWithShape="1">
          <a:blip r:embed="rId4">
            <a:alphaModFix/>
          </a:blip>
          <a:srcRect b="0" l="0" r="0" t="0"/>
          <a:stretch/>
        </p:blipFill>
        <p:spPr>
          <a:xfrm>
            <a:off x="219388" y="3210979"/>
            <a:ext cx="8705202" cy="1448652"/>
          </a:xfrm>
          <a:prstGeom prst="rect">
            <a:avLst/>
          </a:prstGeom>
          <a:noFill/>
          <a:ln>
            <a:noFill/>
          </a:ln>
        </p:spPr>
      </p:pic>
      <p:sp>
        <p:nvSpPr>
          <p:cNvPr id="288" name="Google Shape;288;p39"/>
          <p:cNvSpPr txBox="1"/>
          <p:nvPr/>
        </p:nvSpPr>
        <p:spPr>
          <a:xfrm>
            <a:off x="1068550" y="1557100"/>
            <a:ext cx="3000000" cy="45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HTML</a:t>
            </a:r>
            <a:endParaRPr b="1" i="0" sz="2000" u="none" cap="none" strike="noStrike">
              <a:solidFill>
                <a:srgbClr val="000000"/>
              </a:solidFill>
              <a:latin typeface="DM Sans"/>
              <a:ea typeface="DM Sans"/>
              <a:cs typeface="DM Sans"/>
              <a:sym typeface="DM Sans"/>
            </a:endParaRPr>
          </a:p>
          <a:p>
            <a:pPr indent="0" lvl="0" marL="0" marR="0" rtl="0" algn="l">
              <a:lnSpc>
                <a:spcPct val="115000"/>
              </a:lnSpc>
              <a:spcBef>
                <a:spcPts val="1200"/>
              </a:spcBef>
              <a:spcAft>
                <a:spcPts val="0"/>
              </a:spcAft>
              <a:buClr>
                <a:srgbClr val="000000"/>
              </a:buClr>
              <a:buSzPts val="2000"/>
              <a:buFont typeface="Arial"/>
              <a:buNone/>
            </a:pPr>
            <a:r>
              <a:t/>
            </a:r>
            <a:endParaRPr b="1" i="0" sz="20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800"/>
              </a:spcBef>
              <a:spcAft>
                <a:spcPts val="400"/>
              </a:spcAft>
              <a:buClr>
                <a:srgbClr val="000000"/>
              </a:buClr>
              <a:buSzPts val="2000"/>
              <a:buFont typeface="Arial"/>
              <a:buNone/>
            </a:pPr>
            <a:r>
              <a:t/>
            </a:r>
            <a:endParaRPr b="1" i="0" sz="2000" u="none" cap="none" strike="noStrike">
              <a:solidFill>
                <a:srgbClr val="000000"/>
              </a:solidFill>
              <a:latin typeface="Helvetica Neue"/>
              <a:ea typeface="Helvetica Neue"/>
              <a:cs typeface="Helvetica Neue"/>
              <a:sym typeface="Helvetica Neue"/>
            </a:endParaRPr>
          </a:p>
        </p:txBody>
      </p:sp>
      <p:sp>
        <p:nvSpPr>
          <p:cNvPr id="289" name="Google Shape;289;p39"/>
          <p:cNvSpPr txBox="1"/>
          <p:nvPr/>
        </p:nvSpPr>
        <p:spPr>
          <a:xfrm>
            <a:off x="1068550" y="2775200"/>
            <a:ext cx="1070700" cy="59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dk1"/>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pic>
        <p:nvPicPr>
          <p:cNvPr id="290" name="Google Shape;290;p39"/>
          <p:cNvPicPr preferRelativeResize="0"/>
          <p:nvPr/>
        </p:nvPicPr>
        <p:blipFill>
          <a:blip r:embed="rId5">
            <a:alphaModFix/>
          </a:blip>
          <a:stretch>
            <a:fillRect/>
          </a:stretch>
        </p:blipFill>
        <p:spPr>
          <a:xfrm>
            <a:off x="7813900" y="4703375"/>
            <a:ext cx="1177175" cy="287450"/>
          </a:xfrm>
          <a:prstGeom prst="rect">
            <a:avLst/>
          </a:prstGeom>
          <a:noFill/>
          <a:ln>
            <a:noFill/>
          </a:ln>
        </p:spPr>
      </p:pic>
      <p:sp>
        <p:nvSpPr>
          <p:cNvPr id="291" name="Google Shape;291;p39"/>
          <p:cNvSpPr txBox="1"/>
          <p:nvPr/>
        </p:nvSpPr>
        <p:spPr>
          <a:xfrm>
            <a:off x="-183700" y="265350"/>
            <a:ext cx="3914700" cy="6048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lang="es" sz="3500">
                <a:solidFill>
                  <a:schemeClr val="dk1"/>
                </a:solidFill>
                <a:latin typeface="DM Sans"/>
                <a:ea typeface="DM Sans"/>
                <a:cs typeface="DM Sans"/>
                <a:sym typeface="DM Sans"/>
              </a:rPr>
              <a:t>MODIFICADORES</a:t>
            </a:r>
            <a:endParaRPr sz="3500" u="none" cap="none" strike="noStrike">
              <a:solidFill>
                <a:schemeClr val="dk1"/>
              </a:solidFill>
              <a:latin typeface="DM Sans"/>
              <a:ea typeface="DM Sans"/>
              <a:cs typeface="DM Sans"/>
              <a:sym typeface="DM Sans"/>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92" name="Google Shape;292;p39"/>
          <p:cNvSpPr/>
          <p:nvPr/>
        </p:nvSpPr>
        <p:spPr>
          <a:xfrm>
            <a:off x="3582500" y="214350"/>
            <a:ext cx="693900" cy="706800"/>
          </a:xfrm>
          <a:prstGeom prst="ellipse">
            <a:avLst/>
          </a:prstGeom>
          <a:solidFill>
            <a:srgbClr val="EEEEEE"/>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DM Sans"/>
                <a:ea typeface="DM Sans"/>
                <a:cs typeface="DM Sans"/>
                <a:sym typeface="DM Sans"/>
              </a:rPr>
              <a:t>3</a:t>
            </a:r>
            <a:endParaRPr sz="300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298" name="Google Shape;298;p40"/>
          <p:cNvSpPr txBox="1"/>
          <p:nvPr/>
        </p:nvSpPr>
        <p:spPr>
          <a:xfrm>
            <a:off x="6205475" y="1222150"/>
            <a:ext cx="2678400" cy="329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lang="es" sz="1350">
                <a:solidFill>
                  <a:schemeClr val="dk1"/>
                </a:solidFill>
                <a:highlight>
                  <a:srgbClr val="FCB6E8"/>
                </a:highlight>
                <a:latin typeface="DM Sans"/>
                <a:ea typeface="DM Sans"/>
                <a:cs typeface="DM Sans"/>
                <a:sym typeface="DM Sans"/>
              </a:rPr>
              <a:t>.card_button esta bien nombrada pero un botón es un componente que podríamos reutilizar en otro contexto (carousel, con un texto, etc).</a:t>
            </a:r>
            <a:endParaRPr i="0" sz="1350" u="none" cap="none" strike="noStrike">
              <a:solidFill>
                <a:schemeClr val="dk1"/>
              </a:solidFill>
              <a:highlight>
                <a:srgbClr val="FCB6E8"/>
              </a:highlight>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600"/>
              <a:buFont typeface="Arial"/>
              <a:buNone/>
            </a:pPr>
            <a:r>
              <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299" name="Google Shape;299;p40"/>
          <p:cNvPicPr preferRelativeResize="0"/>
          <p:nvPr/>
        </p:nvPicPr>
        <p:blipFill>
          <a:blip r:embed="rId3">
            <a:alphaModFix/>
          </a:blip>
          <a:stretch>
            <a:fillRect/>
          </a:stretch>
        </p:blipFill>
        <p:spPr>
          <a:xfrm>
            <a:off x="498325" y="725425"/>
            <a:ext cx="5635100" cy="3064550"/>
          </a:xfrm>
          <a:prstGeom prst="rect">
            <a:avLst/>
          </a:prstGeom>
          <a:noFill/>
          <a:ln>
            <a:noFill/>
          </a:ln>
        </p:spPr>
      </p:pic>
      <p:sp>
        <p:nvSpPr>
          <p:cNvPr id="300" name="Google Shape;300;p40"/>
          <p:cNvSpPr txBox="1"/>
          <p:nvPr/>
        </p:nvSpPr>
        <p:spPr>
          <a:xfrm>
            <a:off x="393750" y="3934525"/>
            <a:ext cx="8356500" cy="725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350">
                <a:solidFill>
                  <a:schemeClr val="dk1"/>
                </a:solidFill>
                <a:latin typeface="DM Sans"/>
                <a:ea typeface="DM Sans"/>
                <a:cs typeface="DM Sans"/>
                <a:sym typeface="DM Sans"/>
              </a:rPr>
              <a:t>Ejemplo donde trabajamos con BEM pero que podría ser refinado para poder reutilizar código más adelante.</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01" name="Google Shape;301;p40"/>
          <p:cNvPicPr preferRelativeResize="0"/>
          <p:nvPr/>
        </p:nvPicPr>
        <p:blipFill>
          <a:blip r:embed="rId4">
            <a:alphaModFix/>
          </a:blip>
          <a:stretch>
            <a:fillRect/>
          </a:stretch>
        </p:blipFill>
        <p:spPr>
          <a:xfrm>
            <a:off x="7813900" y="4703375"/>
            <a:ext cx="1177175" cy="287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07" name="Google Shape;307;p41"/>
          <p:cNvSpPr txBox="1"/>
          <p:nvPr/>
        </p:nvSpPr>
        <p:spPr>
          <a:xfrm>
            <a:off x="638525" y="4015525"/>
            <a:ext cx="7764900" cy="64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350">
                <a:solidFill>
                  <a:schemeClr val="dk1"/>
                </a:solidFill>
                <a:latin typeface="DM Sans"/>
                <a:ea typeface="DM Sans"/>
                <a:cs typeface="DM Sans"/>
                <a:sym typeface="DM Sans"/>
              </a:rPr>
              <a:t>Ejemplo donde gracias al uso de BEM vamos a poder hacer reuso de clase.</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08" name="Google Shape;308;p41"/>
          <p:cNvPicPr preferRelativeResize="0"/>
          <p:nvPr/>
        </p:nvPicPr>
        <p:blipFill>
          <a:blip r:embed="rId3">
            <a:alphaModFix/>
          </a:blip>
          <a:stretch>
            <a:fillRect/>
          </a:stretch>
        </p:blipFill>
        <p:spPr>
          <a:xfrm>
            <a:off x="1672550" y="500750"/>
            <a:ext cx="5696850" cy="3418100"/>
          </a:xfrm>
          <a:prstGeom prst="rect">
            <a:avLst/>
          </a:prstGeom>
          <a:noFill/>
          <a:ln>
            <a:noFill/>
          </a:ln>
        </p:spPr>
      </p:pic>
      <p:pic>
        <p:nvPicPr>
          <p:cNvPr id="309" name="Google Shape;309;p41"/>
          <p:cNvPicPr preferRelativeResize="0"/>
          <p:nvPr/>
        </p:nvPicPr>
        <p:blipFill>
          <a:blip r:embed="rId4">
            <a:alphaModFix/>
          </a:blip>
          <a:stretch>
            <a:fillRect/>
          </a:stretch>
        </p:blipFill>
        <p:spPr>
          <a:xfrm>
            <a:off x="7813900" y="4703375"/>
            <a:ext cx="1177175" cy="287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15" name="Google Shape;315;p42"/>
          <p:cNvSpPr txBox="1"/>
          <p:nvPr/>
        </p:nvSpPr>
        <p:spPr>
          <a:xfrm>
            <a:off x="689550" y="317800"/>
            <a:ext cx="7764900" cy="4255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rPr lang="es" sz="1350">
                <a:solidFill>
                  <a:schemeClr val="dk1"/>
                </a:solidFill>
                <a:latin typeface="DM Sans"/>
                <a:ea typeface="DM Sans"/>
                <a:cs typeface="DM Sans"/>
                <a:sym typeface="DM Sans"/>
              </a:rPr>
              <a:t>El </a:t>
            </a:r>
            <a:r>
              <a:rPr b="1" lang="es" sz="1350">
                <a:solidFill>
                  <a:schemeClr val="dk1"/>
                </a:solidFill>
                <a:latin typeface="DM Sans"/>
                <a:ea typeface="DM Sans"/>
                <a:cs typeface="DM Sans"/>
                <a:sym typeface="DM Sans"/>
              </a:rPr>
              <a:t>código </a:t>
            </a:r>
            <a:r>
              <a:rPr lang="es" sz="1350">
                <a:solidFill>
                  <a:schemeClr val="dk1"/>
                </a:solidFill>
                <a:latin typeface="DM Sans"/>
                <a:ea typeface="DM Sans"/>
                <a:cs typeface="DM Sans"/>
                <a:sym typeface="DM Sans"/>
              </a:rPr>
              <a:t>de la slide anterior sería: </a:t>
            </a:r>
            <a:endParaRPr i="0" sz="1350" u="none" cap="none" strike="noStrike">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16" name="Google Shape;316;p42"/>
          <p:cNvPicPr preferRelativeResize="0"/>
          <p:nvPr/>
        </p:nvPicPr>
        <p:blipFill>
          <a:blip r:embed="rId3">
            <a:alphaModFix/>
          </a:blip>
          <a:stretch>
            <a:fillRect/>
          </a:stretch>
        </p:blipFill>
        <p:spPr>
          <a:xfrm>
            <a:off x="1166800" y="1646425"/>
            <a:ext cx="6810375" cy="2324100"/>
          </a:xfrm>
          <a:prstGeom prst="rect">
            <a:avLst/>
          </a:prstGeom>
          <a:noFill/>
          <a:ln>
            <a:noFill/>
          </a:ln>
        </p:spPr>
      </p:pic>
      <p:pic>
        <p:nvPicPr>
          <p:cNvPr id="317" name="Google Shape;317;p42"/>
          <p:cNvPicPr preferRelativeResize="0"/>
          <p:nvPr/>
        </p:nvPicPr>
        <p:blipFill>
          <a:blip r:embed="rId4">
            <a:alphaModFix/>
          </a:blip>
          <a:stretch>
            <a:fillRect/>
          </a:stretch>
        </p:blipFill>
        <p:spPr>
          <a:xfrm>
            <a:off x="7813900" y="4703375"/>
            <a:ext cx="1177175" cy="287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BEM - Ventajas</a:t>
            </a:r>
            <a:endParaRPr b="1" i="0" sz="4000" u="none" cap="none" strike="noStrike">
              <a:solidFill>
                <a:schemeClr val="dk1"/>
              </a:solidFill>
              <a:latin typeface="DM Sans"/>
              <a:ea typeface="DM Sans"/>
              <a:cs typeface="DM Sans"/>
              <a:sym typeface="DM Sans"/>
            </a:endParaRPr>
          </a:p>
        </p:txBody>
      </p:sp>
      <p:sp>
        <p:nvSpPr>
          <p:cNvPr id="324" name="Google Shape;324;p43"/>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120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Añade especificidad.</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Aumenta la independencia.</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Mejora la herencia múltiple.</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Permite la reutilización.</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FCB6E8"/>
              </a:buClr>
              <a:buSzPts val="1350"/>
              <a:buFont typeface="DM Sans"/>
              <a:buChar char="●"/>
            </a:pPr>
            <a:r>
              <a:rPr lang="es" sz="1350">
                <a:solidFill>
                  <a:schemeClr val="dk1"/>
                </a:solidFill>
                <a:latin typeface="DM Sans"/>
                <a:ea typeface="DM Sans"/>
                <a:cs typeface="DM Sans"/>
                <a:sym typeface="DM Sans"/>
              </a:rPr>
              <a:t>Entrega simplicidad.</a:t>
            </a:r>
            <a:endParaRPr sz="1350">
              <a:latin typeface="DM Sans"/>
              <a:ea typeface="DM Sans"/>
              <a:cs typeface="DM Sans"/>
              <a:sym typeface="DM Sans"/>
            </a:endParaRPr>
          </a:p>
        </p:txBody>
      </p:sp>
      <p:pic>
        <p:nvPicPr>
          <p:cNvPr id="325" name="Google Shape;325;p43"/>
          <p:cNvPicPr preferRelativeResize="0"/>
          <p:nvPr/>
        </p:nvPicPr>
        <p:blipFill>
          <a:blip r:embed="rId3">
            <a:alphaModFix/>
          </a:blip>
          <a:stretch>
            <a:fillRect/>
          </a:stretch>
        </p:blipFill>
        <p:spPr>
          <a:xfrm>
            <a:off x="1842450" y="2360225"/>
            <a:ext cx="1128774" cy="1128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59" name="Google Shape;59;p17"/>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60" name="Google Shape;60;p17"/>
          <p:cNvSpPr txBox="1"/>
          <p:nvPr/>
        </p:nvSpPr>
        <p:spPr>
          <a:xfrm>
            <a:off x="2506311" y="1466963"/>
            <a:ext cx="42813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rgbClr val="F8F8F8"/>
                </a:solidFill>
                <a:latin typeface="DM Sans"/>
                <a:ea typeface="DM Sans"/>
                <a:cs typeface="DM Sans"/>
                <a:sym typeface="DM Sans"/>
              </a:rPr>
              <a:t>Comprender y modificar elementos en bloque y en línea.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rgbClr val="F8F8F8"/>
                </a:solidFill>
                <a:latin typeface="DM Sans"/>
                <a:ea typeface="DM Sans"/>
                <a:cs typeface="DM Sans"/>
                <a:sym typeface="DM Sans"/>
              </a:rPr>
              <a:t>Conocer las cajas y sus propiedades.</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rgbClr val="F8F8F8"/>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rgbClr val="F8F8F8"/>
                </a:solidFill>
                <a:latin typeface="DM Sans"/>
                <a:ea typeface="DM Sans"/>
                <a:cs typeface="DM Sans"/>
                <a:sym typeface="DM Sans"/>
              </a:rPr>
              <a:t>Entender la metodología BEM</a:t>
            </a:r>
            <a:endParaRPr b="1" sz="1350">
              <a:solidFill>
                <a:srgbClr val="F8F8F8"/>
              </a:solidFill>
              <a:latin typeface="DM Sans"/>
              <a:ea typeface="DM Sans"/>
              <a:cs typeface="DM Sans"/>
              <a:sym typeface="DM Sans"/>
            </a:endParaRPr>
          </a:p>
        </p:txBody>
      </p:sp>
      <p:pic>
        <p:nvPicPr>
          <p:cNvPr id="61" name="Google Shape;61;p17"/>
          <p:cNvPicPr preferRelativeResize="0"/>
          <p:nvPr/>
        </p:nvPicPr>
        <p:blipFill rotWithShape="1">
          <a:blip r:embed="rId3">
            <a:alphaModFix/>
          </a:blip>
          <a:srcRect b="0" l="0" r="0" t="0"/>
          <a:stretch/>
        </p:blipFill>
        <p:spPr>
          <a:xfrm>
            <a:off x="2172138" y="2473251"/>
            <a:ext cx="196975" cy="196975"/>
          </a:xfrm>
          <a:prstGeom prst="rect">
            <a:avLst/>
          </a:prstGeom>
          <a:noFill/>
          <a:ln>
            <a:noFill/>
          </a:ln>
        </p:spPr>
      </p:pic>
      <p:pic>
        <p:nvPicPr>
          <p:cNvPr id="62" name="Google Shape;62;p17"/>
          <p:cNvPicPr preferRelativeResize="0"/>
          <p:nvPr/>
        </p:nvPicPr>
        <p:blipFill rotWithShape="1">
          <a:blip r:embed="rId3">
            <a:alphaModFix/>
          </a:blip>
          <a:srcRect b="0" l="0" r="0" t="0"/>
          <a:stretch/>
        </p:blipFill>
        <p:spPr>
          <a:xfrm>
            <a:off x="2172138" y="3248238"/>
            <a:ext cx="196975" cy="196975"/>
          </a:xfrm>
          <a:prstGeom prst="rect">
            <a:avLst/>
          </a:prstGeom>
          <a:noFill/>
          <a:ln>
            <a:noFill/>
          </a:ln>
        </p:spPr>
      </p:pic>
      <p:cxnSp>
        <p:nvCxnSpPr>
          <p:cNvPr id="63" name="Google Shape;63;p17"/>
          <p:cNvCxnSpPr/>
          <p:nvPr/>
        </p:nvCxnSpPr>
        <p:spPr>
          <a:xfrm rot="5400000">
            <a:off x="1894126" y="2871451"/>
            <a:ext cx="753000" cy="600"/>
          </a:xfrm>
          <a:prstGeom prst="bentConnector3">
            <a:avLst>
              <a:gd fmla="val 50000" name="adj1"/>
            </a:avLst>
          </a:prstGeom>
          <a:noFill/>
          <a:ln cap="flat" cmpd="sng" w="9525">
            <a:solidFill>
              <a:srgbClr val="EAFF6A"/>
            </a:solidFill>
            <a:prstDash val="solid"/>
            <a:round/>
            <a:headEnd len="sm" w="sm" type="none"/>
            <a:tailEnd len="sm" w="sm" type="none"/>
          </a:ln>
        </p:spPr>
      </p:cxnSp>
      <p:cxnSp>
        <p:nvCxnSpPr>
          <p:cNvPr id="64" name="Google Shape;64;p17"/>
          <p:cNvCxnSpPr/>
          <p:nvPr/>
        </p:nvCxnSpPr>
        <p:spPr>
          <a:xfrm flipH="1" rot="-5400000">
            <a:off x="1834588" y="2058588"/>
            <a:ext cx="872700" cy="600"/>
          </a:xfrm>
          <a:prstGeom prst="bentConnector3">
            <a:avLst>
              <a:gd fmla="val 53700"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BEM - Desventajas</a:t>
            </a:r>
            <a:endParaRPr b="1" i="0" sz="4000" u="none" cap="none" strike="noStrike">
              <a:solidFill>
                <a:schemeClr val="dk1"/>
              </a:solidFill>
              <a:latin typeface="DM Sans"/>
              <a:ea typeface="DM Sans"/>
              <a:cs typeface="DM Sans"/>
              <a:sym typeface="DM Sans"/>
            </a:endParaRPr>
          </a:p>
        </p:txBody>
      </p:sp>
      <p:sp>
        <p:nvSpPr>
          <p:cNvPr id="332" name="Google Shape;332;p44"/>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314325" lvl="0" marL="457200" rtl="0" algn="l">
              <a:lnSpc>
                <a:spcPct val="150000"/>
              </a:lnSpc>
              <a:spcBef>
                <a:spcPts val="12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Las convenciones pueden ser muy largas.</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 algunas personas les puede tomar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chemeClr val="dk1"/>
                </a:solidFill>
                <a:latin typeface="DM Sans"/>
                <a:ea typeface="DM Sans"/>
                <a:cs typeface="DM Sans"/>
                <a:sym typeface="DM Sans"/>
              </a:rPr>
              <a:t>tiempo aprender la metodología.</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sistema de organización puede ser difícil de implementar en proyectos pequeños.</a:t>
            </a:r>
            <a:endParaRPr sz="1350">
              <a:solidFill>
                <a:schemeClr val="dk1"/>
              </a:solidFill>
              <a:latin typeface="DM Sans"/>
              <a:ea typeface="DM Sans"/>
              <a:cs typeface="DM Sans"/>
              <a:sym typeface="DM Sans"/>
            </a:endParaRPr>
          </a:p>
        </p:txBody>
      </p:sp>
      <p:pic>
        <p:nvPicPr>
          <p:cNvPr id="333" name="Google Shape;333;p44"/>
          <p:cNvPicPr preferRelativeResize="0"/>
          <p:nvPr/>
        </p:nvPicPr>
        <p:blipFill>
          <a:blip r:embed="rId3">
            <a:alphaModFix/>
          </a:blip>
          <a:stretch>
            <a:fillRect/>
          </a:stretch>
        </p:blipFill>
        <p:spPr>
          <a:xfrm rot="10800000">
            <a:off x="1842450" y="2360225"/>
            <a:ext cx="1128774" cy="11287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nvSpPr>
        <p:spPr>
          <a:xfrm>
            <a:off x="501450" y="1667050"/>
            <a:ext cx="8465100" cy="37506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EAFF6A"/>
              </a:buClr>
              <a:buSzPts val="2100"/>
              <a:buFont typeface="DM Sans"/>
              <a:buChar char="●"/>
            </a:pPr>
            <a:r>
              <a:rPr lang="es" sz="2100">
                <a:solidFill>
                  <a:schemeClr val="lt1"/>
                </a:solidFill>
                <a:latin typeface="DM Sans"/>
                <a:ea typeface="DM Sans"/>
                <a:cs typeface="DM Sans"/>
                <a:sym typeface="DM Sans"/>
              </a:rPr>
              <a:t>Para simplificar nuestro CSS y conseguir un estilo consistente, por lo que nuestro código será mucho más legible y fácil de mantener.</a:t>
            </a:r>
            <a:endParaRPr sz="2100">
              <a:solidFill>
                <a:schemeClr val="lt1"/>
              </a:solidFill>
              <a:latin typeface="DM Sans"/>
              <a:ea typeface="DM Sans"/>
              <a:cs typeface="DM Sans"/>
              <a:sym typeface="DM Sans"/>
            </a:endParaRPr>
          </a:p>
          <a:p>
            <a:pPr indent="0" lvl="0" marL="457200" rtl="0" algn="l">
              <a:spcBef>
                <a:spcPts val="0"/>
              </a:spcBef>
              <a:spcAft>
                <a:spcPts val="0"/>
              </a:spcAft>
              <a:buClr>
                <a:schemeClr val="dk1"/>
              </a:buClr>
              <a:buSzPts val="1800"/>
              <a:buFont typeface="Arial"/>
              <a:buNone/>
            </a:pPr>
            <a:r>
              <a:t/>
            </a:r>
            <a:endParaRPr sz="2100">
              <a:solidFill>
                <a:schemeClr val="lt1"/>
              </a:solidFill>
              <a:latin typeface="DM Sans"/>
              <a:ea typeface="DM Sans"/>
              <a:cs typeface="DM Sans"/>
              <a:sym typeface="DM Sans"/>
            </a:endParaRPr>
          </a:p>
          <a:p>
            <a:pPr indent="-361950" lvl="0" marL="457200" rtl="0" algn="l">
              <a:spcBef>
                <a:spcPts val="0"/>
              </a:spcBef>
              <a:spcAft>
                <a:spcPts val="0"/>
              </a:spcAft>
              <a:buClr>
                <a:srgbClr val="EAFF6A"/>
              </a:buClr>
              <a:buSzPts val="2100"/>
              <a:buFont typeface="DM Sans"/>
              <a:buChar char="●"/>
            </a:pPr>
            <a:r>
              <a:rPr lang="es" sz="2100">
                <a:solidFill>
                  <a:schemeClr val="lt1"/>
                </a:solidFill>
                <a:latin typeface="DM Sans"/>
                <a:ea typeface="DM Sans"/>
                <a:cs typeface="DM Sans"/>
                <a:sym typeface="DM Sans"/>
              </a:rPr>
              <a:t>Si estamos usando Bootstrap y queremos modificar ciertas clases.</a:t>
            </a:r>
            <a:endParaRPr sz="2100">
              <a:solidFill>
                <a:schemeClr val="lt1"/>
              </a:solidFill>
              <a:latin typeface="DM Sans"/>
              <a:ea typeface="DM Sans"/>
              <a:cs typeface="DM Sans"/>
              <a:sym typeface="DM Sans"/>
            </a:endParaRPr>
          </a:p>
          <a:p>
            <a:pPr indent="0" lvl="0" marL="457200" rtl="0" algn="l">
              <a:spcBef>
                <a:spcPts val="0"/>
              </a:spcBef>
              <a:spcAft>
                <a:spcPts val="0"/>
              </a:spcAft>
              <a:buClr>
                <a:schemeClr val="dk1"/>
              </a:buClr>
              <a:buSzPts val="1800"/>
              <a:buFont typeface="Arial"/>
              <a:buNone/>
            </a:pPr>
            <a:r>
              <a:t/>
            </a:r>
            <a:endParaRPr sz="2100">
              <a:solidFill>
                <a:schemeClr val="lt1"/>
              </a:solidFill>
              <a:latin typeface="DM Sans"/>
              <a:ea typeface="DM Sans"/>
              <a:cs typeface="DM Sans"/>
              <a:sym typeface="DM Sans"/>
            </a:endParaRPr>
          </a:p>
          <a:p>
            <a:pPr indent="-387350" lvl="0" marL="457200" rtl="0" algn="l">
              <a:spcBef>
                <a:spcPts val="0"/>
              </a:spcBef>
              <a:spcAft>
                <a:spcPts val="0"/>
              </a:spcAft>
              <a:buClr>
                <a:srgbClr val="EAFF6A"/>
              </a:buClr>
              <a:buSzPts val="2500"/>
              <a:buFont typeface="DM Sans"/>
              <a:buChar char="●"/>
            </a:pPr>
            <a:r>
              <a:rPr lang="es" sz="2100">
                <a:solidFill>
                  <a:schemeClr val="lt1"/>
                </a:solidFill>
                <a:latin typeface="DM Sans"/>
                <a:ea typeface="DM Sans"/>
                <a:cs typeface="DM Sans"/>
                <a:sym typeface="DM Sans"/>
              </a:rPr>
              <a:t>Cuando trabajamos en equipo y cada miembro tiene una manera distinta de escribir CSS</a:t>
            </a:r>
            <a:r>
              <a:rPr lang="es" sz="2500">
                <a:solidFill>
                  <a:schemeClr val="lt1"/>
                </a:solidFill>
                <a:latin typeface="DM Sans"/>
                <a:ea typeface="DM Sans"/>
                <a:cs typeface="DM Sans"/>
                <a:sym typeface="DM Sans"/>
              </a:rPr>
              <a:t>.</a:t>
            </a:r>
            <a:endParaRPr sz="2500">
              <a:solidFill>
                <a:schemeClr val="lt1"/>
              </a:solidFill>
              <a:latin typeface="DM Sans"/>
              <a:ea typeface="DM Sans"/>
              <a:cs typeface="DM Sans"/>
              <a:sym typeface="DM Sans"/>
            </a:endParaRPr>
          </a:p>
          <a:p>
            <a:pPr indent="0" lvl="0" marL="0" rtl="0" algn="l">
              <a:lnSpc>
                <a:spcPct val="115000"/>
              </a:lnSpc>
              <a:spcBef>
                <a:spcPts val="2000"/>
              </a:spcBef>
              <a:spcAft>
                <a:spcPts val="0"/>
              </a:spcAft>
              <a:buNone/>
            </a:pPr>
            <a:r>
              <a:t/>
            </a:r>
            <a:endParaRPr b="1" sz="1800">
              <a:solidFill>
                <a:schemeClr val="lt1"/>
              </a:solidFill>
              <a:latin typeface="DM Sans"/>
              <a:ea typeface="DM Sans"/>
              <a:cs typeface="DM Sans"/>
              <a:sym typeface="DM Sans"/>
            </a:endParaRPr>
          </a:p>
        </p:txBody>
      </p:sp>
      <p:sp>
        <p:nvSpPr>
          <p:cNvPr id="339" name="Google Shape;339;p4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BEM: ¿Para qué lo usarías?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45" name="Google Shape;345;p4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51" name="Google Shape;351;p47"/>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¡Vamos a practicar lo visto!</a:t>
            </a:r>
            <a:endParaRPr b="1" i="0" sz="2500" u="none" cap="none" strike="noStrike">
              <a:solidFill>
                <a:srgbClr val="B7B7B7"/>
              </a:solidFill>
              <a:latin typeface="Helvetica Neue"/>
              <a:ea typeface="Helvetica Neue"/>
              <a:cs typeface="Helvetica Neue"/>
              <a:sym typeface="Helvetica Neue"/>
            </a:endParaRPr>
          </a:p>
        </p:txBody>
      </p:sp>
      <p:grpSp>
        <p:nvGrpSpPr>
          <p:cNvPr id="352" name="Google Shape;352;p47"/>
          <p:cNvGrpSpPr/>
          <p:nvPr/>
        </p:nvGrpSpPr>
        <p:grpSpPr>
          <a:xfrm>
            <a:off x="473351" y="619523"/>
            <a:ext cx="738900" cy="738900"/>
            <a:chOff x="473351" y="619523"/>
            <a:chExt cx="738900" cy="738900"/>
          </a:xfrm>
        </p:grpSpPr>
        <p:sp>
          <p:nvSpPr>
            <p:cNvPr id="353" name="Google Shape;353;p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4" name="Google Shape;354;p4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
        <p:nvSpPr>
          <p:cNvPr id="355" name="Google Shape;355;p47"/>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Box Modeling</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FCB6E8"/>
                </a:solidFill>
                <a:latin typeface="DM Sans"/>
                <a:ea typeface="DM Sans"/>
                <a:cs typeface="DM Sans"/>
                <a:sym typeface="DM Sans"/>
              </a:rPr>
              <a:t>Propiedades de la caja</a:t>
            </a:r>
            <a:endParaRPr b="1" sz="4000">
              <a:solidFill>
                <a:srgbClr val="FCB6E8"/>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9"/>
          <p:cNvSpPr txBox="1"/>
          <p:nvPr/>
        </p:nvSpPr>
        <p:spPr>
          <a:xfrm>
            <a:off x="3112125" y="5367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Propiedades de la caja</a:t>
            </a:r>
            <a:endParaRPr b="1" i="0" sz="4000" u="none" cap="none" strike="noStrike">
              <a:solidFill>
                <a:schemeClr val="dk1"/>
              </a:solidFill>
              <a:latin typeface="DM Sans"/>
              <a:ea typeface="DM Sans"/>
              <a:cs typeface="DM Sans"/>
              <a:sym typeface="DM Sans"/>
            </a:endParaRPr>
          </a:p>
        </p:txBody>
      </p:sp>
      <p:sp>
        <p:nvSpPr>
          <p:cNvPr id="367" name="Google Shape;367;p49"/>
          <p:cNvSpPr txBox="1"/>
          <p:nvPr/>
        </p:nvSpPr>
        <p:spPr>
          <a:xfrm>
            <a:off x="3649500" y="2211613"/>
            <a:ext cx="4987200" cy="39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368" name="Google Shape;368;p49"/>
          <p:cNvSpPr txBox="1"/>
          <p:nvPr/>
        </p:nvSpPr>
        <p:spPr>
          <a:xfrm>
            <a:off x="5329925" y="1956888"/>
            <a:ext cx="3355800" cy="996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i="0" lang="es" sz="1350" u="none" cap="none" strike="noStrike">
                <a:solidFill>
                  <a:srgbClr val="000000"/>
                </a:solidFill>
                <a:highlight>
                  <a:srgbClr val="FCB6E8"/>
                </a:highlight>
                <a:latin typeface="DM Sans"/>
                <a:ea typeface="DM Sans"/>
                <a:cs typeface="DM Sans"/>
                <a:sym typeface="DM Sans"/>
              </a:rPr>
              <a:t>Todos los elementos del HTML son cajas. </a:t>
            </a:r>
            <a:r>
              <a:rPr i="0" lang="es" sz="1350" u="none" cap="none" strike="noStrike">
                <a:solidFill>
                  <a:srgbClr val="000000"/>
                </a:solidFill>
                <a:latin typeface="DM Sans"/>
                <a:ea typeface="DM Sans"/>
                <a:cs typeface="DM Sans"/>
                <a:sym typeface="DM Sans"/>
              </a:rPr>
              <a:t>Un </a:t>
            </a:r>
            <a:r>
              <a:rPr i="1" lang="es" sz="1350" u="none" cap="none" strike="noStrike">
                <a:solidFill>
                  <a:srgbClr val="000000"/>
                </a:solidFill>
                <a:latin typeface="DM Sans"/>
                <a:ea typeface="DM Sans"/>
                <a:cs typeface="DM Sans"/>
                <a:sym typeface="DM Sans"/>
              </a:rPr>
              <a:t>&lt;strong&gt;</a:t>
            </a:r>
            <a:r>
              <a:rPr i="0" lang="es" sz="1350" u="none" cap="none" strike="noStrike">
                <a:solidFill>
                  <a:srgbClr val="000000"/>
                </a:solidFill>
                <a:latin typeface="DM Sans"/>
                <a:ea typeface="DM Sans"/>
                <a:cs typeface="DM Sans"/>
                <a:sym typeface="DM Sans"/>
              </a:rPr>
              <a:t>, un </a:t>
            </a:r>
            <a:r>
              <a:rPr i="1" lang="es" sz="1350" u="none" cap="none" strike="noStrike">
                <a:solidFill>
                  <a:srgbClr val="000000"/>
                </a:solidFill>
                <a:latin typeface="DM Sans"/>
                <a:ea typeface="DM Sans"/>
                <a:cs typeface="DM Sans"/>
                <a:sym typeface="DM Sans"/>
              </a:rPr>
              <a:t>&lt;h2&gt;</a:t>
            </a:r>
            <a:r>
              <a:rPr i="0" lang="es" sz="1350" u="none" cap="none" strike="noStrike">
                <a:solidFill>
                  <a:srgbClr val="000000"/>
                </a:solidFill>
                <a:latin typeface="DM Sans"/>
                <a:ea typeface="DM Sans"/>
                <a:cs typeface="DM Sans"/>
                <a:sym typeface="DM Sans"/>
              </a:rPr>
              <a:t> y demás, son rectangulares: </a:t>
            </a:r>
            <a:endParaRPr i="0" sz="1350" u="none" cap="none" strike="noStrike">
              <a:solidFill>
                <a:srgbClr val="000000"/>
              </a:solidFill>
              <a:latin typeface="DM Sans"/>
              <a:ea typeface="DM Sans"/>
              <a:cs typeface="DM Sans"/>
              <a:sym typeface="DM Sans"/>
            </a:endParaRPr>
          </a:p>
        </p:txBody>
      </p:sp>
      <p:sp>
        <p:nvSpPr>
          <p:cNvPr id="369" name="Google Shape;369;p49"/>
          <p:cNvSpPr txBox="1"/>
          <p:nvPr/>
        </p:nvSpPr>
        <p:spPr>
          <a:xfrm>
            <a:off x="5507825" y="2952900"/>
            <a:ext cx="3000000" cy="2190600"/>
          </a:xfrm>
          <a:prstGeom prst="rect">
            <a:avLst/>
          </a:prstGeom>
          <a:noFill/>
          <a:ln>
            <a:noFill/>
          </a:ln>
        </p:spPr>
        <p:txBody>
          <a:bodyPr anchorCtr="0" anchor="t" bIns="91425" lIns="91425" spcFirstLastPara="1" rIns="91425" wrap="square" tIns="91425">
            <a:noAutofit/>
          </a:bodyPr>
          <a:lstStyle/>
          <a:p>
            <a:pPr indent="-314325" lvl="0" marL="457200" marR="0" rtl="0" algn="l">
              <a:lnSpc>
                <a:spcPct val="115000"/>
              </a:lnSpc>
              <a:spcBef>
                <a:spcPts val="0"/>
              </a:spcBef>
              <a:spcAft>
                <a:spcPts val="0"/>
              </a:spcAft>
              <a:buClr>
                <a:srgbClr val="EA90FF"/>
              </a:buClr>
              <a:buSzPts val="1350"/>
              <a:buFont typeface="Helvetica Neue Light"/>
              <a:buChar char="●"/>
            </a:pPr>
            <a:r>
              <a:rPr i="0" lang="es" sz="1350" u="none" cap="none" strike="noStrike">
                <a:solidFill>
                  <a:srgbClr val="000000"/>
                </a:solidFill>
                <a:latin typeface="DM Sans"/>
                <a:ea typeface="DM Sans"/>
                <a:cs typeface="DM Sans"/>
                <a:sym typeface="DM Sans"/>
              </a:rPr>
              <a:t>En los elementos de </a:t>
            </a:r>
            <a:r>
              <a:rPr b="1" i="0" lang="es" sz="1350" u="none" cap="none" strike="noStrike">
                <a:solidFill>
                  <a:srgbClr val="000000"/>
                </a:solidFill>
                <a:latin typeface="DM Sans"/>
                <a:ea typeface="DM Sans"/>
                <a:cs typeface="DM Sans"/>
                <a:sym typeface="DM Sans"/>
              </a:rPr>
              <a:t>línea</a:t>
            </a:r>
            <a:r>
              <a:rPr i="0" lang="es" sz="1350" u="none" cap="none" strike="noStrike">
                <a:solidFill>
                  <a:srgbClr val="000000"/>
                </a:solidFill>
                <a:latin typeface="DM Sans"/>
                <a:ea typeface="DM Sans"/>
                <a:cs typeface="DM Sans"/>
                <a:sym typeface="DM Sans"/>
              </a:rPr>
              <a:t>, se verá uno al lado del otro. </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EA90FF"/>
              </a:buClr>
              <a:buSzPts val="1350"/>
              <a:buFont typeface="Helvetica Neue Light"/>
              <a:buChar char="●"/>
            </a:pPr>
            <a:r>
              <a:rPr i="0" lang="es" sz="1350" u="none" cap="none" strike="noStrike">
                <a:solidFill>
                  <a:srgbClr val="000000"/>
                </a:solidFill>
                <a:latin typeface="DM Sans"/>
                <a:ea typeface="DM Sans"/>
                <a:cs typeface="DM Sans"/>
                <a:sym typeface="DM Sans"/>
              </a:rPr>
              <a:t>En cambio en los de </a:t>
            </a:r>
            <a:r>
              <a:rPr b="1" i="0" lang="es" sz="1350" u="none" cap="none" strike="noStrike">
                <a:solidFill>
                  <a:srgbClr val="000000"/>
                </a:solidFill>
                <a:latin typeface="DM Sans"/>
                <a:ea typeface="DM Sans"/>
                <a:cs typeface="DM Sans"/>
                <a:sym typeface="DM Sans"/>
              </a:rPr>
              <a:t>bloque</a:t>
            </a:r>
            <a:r>
              <a:rPr i="0" lang="es" sz="1350" u="none" cap="none" strike="noStrike">
                <a:solidFill>
                  <a:srgbClr val="000000"/>
                </a:solidFill>
                <a:latin typeface="DM Sans"/>
                <a:ea typeface="DM Sans"/>
                <a:cs typeface="DM Sans"/>
                <a:sym typeface="DM Sans"/>
              </a:rPr>
              <a:t>, uno debajo del otro.</a:t>
            </a:r>
            <a:endParaRPr i="0" sz="1350" u="none" cap="none" strike="noStrike">
              <a:solidFill>
                <a:srgbClr val="000000"/>
              </a:solidFill>
              <a:latin typeface="DM Sans"/>
              <a:ea typeface="DM Sans"/>
              <a:cs typeface="DM Sans"/>
              <a:sym typeface="DM Sans"/>
            </a:endParaRPr>
          </a:p>
        </p:txBody>
      </p:sp>
      <p:pic>
        <p:nvPicPr>
          <p:cNvPr id="370" name="Google Shape;370;p49"/>
          <p:cNvPicPr preferRelativeResize="0"/>
          <p:nvPr/>
        </p:nvPicPr>
        <p:blipFill rotWithShape="1">
          <a:blip r:embed="rId3">
            <a:alphaModFix/>
          </a:blip>
          <a:srcRect b="0" l="0" r="0" t="0"/>
          <a:stretch/>
        </p:blipFill>
        <p:spPr>
          <a:xfrm>
            <a:off x="894625" y="2334475"/>
            <a:ext cx="4519412" cy="2190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50"/>
          <p:cNvGrpSpPr/>
          <p:nvPr/>
        </p:nvGrpSpPr>
        <p:grpSpPr>
          <a:xfrm>
            <a:off x="457338" y="468286"/>
            <a:ext cx="431100" cy="431100"/>
            <a:chOff x="4616400" y="1950761"/>
            <a:chExt cx="431100" cy="431100"/>
          </a:xfrm>
        </p:grpSpPr>
        <p:sp>
          <p:nvSpPr>
            <p:cNvPr id="376" name="Google Shape;376;p5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5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78" name="Google Shape;378;p50"/>
          <p:cNvSpPr txBox="1"/>
          <p:nvPr/>
        </p:nvSpPr>
        <p:spPr>
          <a:xfrm>
            <a:off x="606450" y="1820575"/>
            <a:ext cx="80613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300">
                <a:solidFill>
                  <a:schemeClr val="lt1"/>
                </a:solidFill>
                <a:latin typeface="DM Sans"/>
                <a:ea typeface="DM Sans"/>
                <a:cs typeface="DM Sans"/>
                <a:sym typeface="DM Sans"/>
              </a:rPr>
              <a:t>👉 Ese concepto de que “todo es una caja”, da lugar a algo llamado en web como </a:t>
            </a:r>
            <a:r>
              <a:rPr b="1" lang="es" sz="2300">
                <a:solidFill>
                  <a:srgbClr val="EAFF6A"/>
                </a:solidFill>
                <a:latin typeface="DM Sans"/>
                <a:ea typeface="DM Sans"/>
                <a:cs typeface="DM Sans"/>
                <a:sym typeface="DM Sans"/>
              </a:rPr>
              <a:t>box model.</a:t>
            </a:r>
            <a:r>
              <a:rPr lang="es" sz="2300">
                <a:solidFill>
                  <a:schemeClr val="lt1"/>
                </a:solidFill>
                <a:latin typeface="DM Sans"/>
                <a:ea typeface="DM Sans"/>
                <a:cs typeface="DM Sans"/>
                <a:sym typeface="DM Sans"/>
              </a:rPr>
              <a:t> </a:t>
            </a:r>
            <a:endParaRPr sz="23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2300">
              <a:solidFill>
                <a:schemeClr val="lt1"/>
              </a:solidFill>
              <a:latin typeface="DM Sans"/>
              <a:ea typeface="DM Sans"/>
              <a:cs typeface="DM Sans"/>
              <a:sym typeface="DM Sans"/>
            </a:endParaRPr>
          </a:p>
          <a:p>
            <a:pPr indent="0" lvl="0" marL="0" rtl="0" algn="l">
              <a:spcBef>
                <a:spcPts val="0"/>
              </a:spcBef>
              <a:spcAft>
                <a:spcPts val="0"/>
              </a:spcAft>
              <a:buNone/>
            </a:pPr>
            <a:r>
              <a:rPr lang="es" sz="2300">
                <a:solidFill>
                  <a:schemeClr val="lt1"/>
                </a:solidFill>
                <a:latin typeface="DM Sans"/>
                <a:ea typeface="DM Sans"/>
                <a:cs typeface="DM Sans"/>
                <a:sym typeface="DM Sans"/>
              </a:rPr>
              <a:t>👉 Sin importar si son de línea o de bloque (pero tienen su incidencia en lo que sean), todas las etiquetas tienen propiedades en común.</a:t>
            </a:r>
            <a:endParaRPr sz="2300">
              <a:solidFill>
                <a:schemeClr val="lt1"/>
              </a:solidFill>
              <a:latin typeface="DM Sans"/>
              <a:ea typeface="DM Sans"/>
              <a:cs typeface="DM Sans"/>
              <a:sym typeface="DM Sans"/>
            </a:endParaRPr>
          </a:p>
        </p:txBody>
      </p:sp>
      <p:sp>
        <p:nvSpPr>
          <p:cNvPr id="379" name="Google Shape;379;p5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Box Model</a:t>
            </a:r>
            <a:endParaRPr b="1" sz="4000">
              <a:solidFill>
                <a:srgbClr val="EAFF6A"/>
              </a:solidFill>
              <a:latin typeface="DM Sans"/>
              <a:ea typeface="DM Sans"/>
              <a:cs typeface="DM Sans"/>
              <a:sym typeface="DM Sans"/>
            </a:endParaRPr>
          </a:p>
        </p:txBody>
      </p:sp>
      <p:sp>
        <p:nvSpPr>
          <p:cNvPr id="380" name="Google Shape;380;p5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nvSpPr>
        <p:spPr>
          <a:xfrm>
            <a:off x="482375" y="1623725"/>
            <a:ext cx="4674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1000"/>
              </a:spcAft>
              <a:buClr>
                <a:srgbClr val="000000"/>
              </a:buClr>
              <a:buSzPts val="1300"/>
              <a:buFont typeface="Arial"/>
              <a:buNone/>
            </a:pPr>
            <a:r>
              <a:t/>
            </a:r>
            <a:endParaRPr b="0" i="0" sz="1300" u="none" cap="none" strike="noStrike">
              <a:solidFill>
                <a:srgbClr val="000000"/>
              </a:solidFill>
              <a:latin typeface="Helvetica Neue Light"/>
              <a:ea typeface="Helvetica Neue Light"/>
              <a:cs typeface="Helvetica Neue Light"/>
              <a:sym typeface="Helvetica Neue Light"/>
            </a:endParaRPr>
          </a:p>
        </p:txBody>
      </p:sp>
      <p:sp>
        <p:nvSpPr>
          <p:cNvPr id="386" name="Google Shape;386;p51"/>
          <p:cNvSpPr txBox="1"/>
          <p:nvPr/>
        </p:nvSpPr>
        <p:spPr>
          <a:xfrm>
            <a:off x="482375" y="732425"/>
            <a:ext cx="3955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Propiedades en común</a:t>
            </a:r>
            <a:endParaRPr b="1" i="0" sz="1100" u="none" cap="none" strike="noStrike">
              <a:solidFill>
                <a:schemeClr val="dk1"/>
              </a:solidFill>
              <a:latin typeface="Helvetica Neue"/>
              <a:ea typeface="Helvetica Neue"/>
              <a:cs typeface="Helvetica Neue"/>
              <a:sym typeface="Helvetica Neue"/>
            </a:endParaRPr>
          </a:p>
        </p:txBody>
      </p:sp>
      <p:pic>
        <p:nvPicPr>
          <p:cNvPr id="387" name="Google Shape;387;p51"/>
          <p:cNvPicPr preferRelativeResize="0"/>
          <p:nvPr/>
        </p:nvPicPr>
        <p:blipFill rotWithShape="1">
          <a:blip r:embed="rId3">
            <a:alphaModFix/>
          </a:blip>
          <a:srcRect b="0" l="0" r="0" t="0"/>
          <a:stretch/>
        </p:blipFill>
        <p:spPr>
          <a:xfrm>
            <a:off x="5181723" y="1912951"/>
            <a:ext cx="3383151" cy="2678100"/>
          </a:xfrm>
          <a:prstGeom prst="rect">
            <a:avLst/>
          </a:prstGeom>
          <a:noFill/>
          <a:ln>
            <a:noFill/>
          </a:ln>
        </p:spPr>
      </p:pic>
      <p:sp>
        <p:nvSpPr>
          <p:cNvPr id="388" name="Google Shape;388;p51"/>
          <p:cNvSpPr txBox="1"/>
          <p:nvPr/>
        </p:nvSpPr>
        <p:spPr>
          <a:xfrm>
            <a:off x="843325" y="2025425"/>
            <a:ext cx="3517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rgbClr val="3C78D8"/>
                </a:solidFill>
                <a:latin typeface="DM Sans"/>
                <a:ea typeface="DM Sans"/>
                <a:cs typeface="DM Sans"/>
                <a:sym typeface="DM Sans"/>
              </a:rPr>
              <a:t>CONTENT</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el espacio para el texto o imagen.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rgbClr val="6AA84F"/>
                </a:solidFill>
                <a:latin typeface="DM Sans"/>
                <a:ea typeface="DM Sans"/>
                <a:cs typeface="DM Sans"/>
                <a:sym typeface="DM Sans"/>
              </a:rPr>
              <a:t>PADDING</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separación entre el borde y el contenido de la caja. Es un espacio interior.</a:t>
            </a:r>
            <a:br>
              <a:rPr lang="es"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rgbClr val="F1C232"/>
                </a:solidFill>
                <a:latin typeface="DM Sans"/>
                <a:ea typeface="DM Sans"/>
                <a:cs typeface="DM Sans"/>
                <a:sym typeface="DM Sans"/>
              </a:rPr>
              <a:t>BORDER</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el límite entre el elemento y el espacio externo.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rgbClr val="E06666"/>
                </a:solidFill>
                <a:latin typeface="DM Sans"/>
                <a:ea typeface="DM Sans"/>
                <a:cs typeface="DM Sans"/>
                <a:sym typeface="DM Sans"/>
              </a:rPr>
              <a:t>MARGIN</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separación entre el borde y el afuera de la caja. Es un espacio exterior.</a:t>
            </a:r>
            <a:endParaRPr sz="135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nvSpPr>
        <p:spPr>
          <a:xfrm>
            <a:off x="1453047" y="5710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s" sz="4000" u="none" cap="none" strike="noStrike">
                <a:solidFill>
                  <a:srgbClr val="000000"/>
                </a:solidFill>
                <a:latin typeface="DM Sans"/>
                <a:ea typeface="DM Sans"/>
                <a:cs typeface="DM Sans"/>
                <a:sym typeface="DM Sans"/>
              </a:rPr>
              <a:t>EJEMPLO 1</a:t>
            </a:r>
            <a:endParaRPr b="1" sz="4000" u="none" cap="none" strike="noStrike">
              <a:solidFill>
                <a:srgbClr val="000000"/>
              </a:solidFill>
              <a:latin typeface="DM Sans"/>
              <a:ea typeface="DM Sans"/>
              <a:cs typeface="DM Sans"/>
              <a:sym typeface="DM Sans"/>
            </a:endParaRPr>
          </a:p>
        </p:txBody>
      </p:sp>
      <p:pic>
        <p:nvPicPr>
          <p:cNvPr id="394" name="Google Shape;394;p52"/>
          <p:cNvPicPr preferRelativeResize="0"/>
          <p:nvPr/>
        </p:nvPicPr>
        <p:blipFill rotWithShape="1">
          <a:blip r:embed="rId3">
            <a:alphaModFix/>
          </a:blip>
          <a:srcRect b="0" l="0" r="0" t="0"/>
          <a:stretch/>
        </p:blipFill>
        <p:spPr>
          <a:xfrm>
            <a:off x="504150" y="1801100"/>
            <a:ext cx="8135698" cy="2026050"/>
          </a:xfrm>
          <a:prstGeom prst="rect">
            <a:avLst/>
          </a:prstGeom>
          <a:noFill/>
          <a:ln>
            <a:noFill/>
          </a:ln>
        </p:spPr>
      </p:pic>
      <p:cxnSp>
        <p:nvCxnSpPr>
          <p:cNvPr id="395" name="Google Shape;395;p52"/>
          <p:cNvCxnSpPr/>
          <p:nvPr/>
        </p:nvCxnSpPr>
        <p:spPr>
          <a:xfrm rot="10800000">
            <a:off x="2030225" y="2814125"/>
            <a:ext cx="936300" cy="0"/>
          </a:xfrm>
          <a:prstGeom prst="straightConnector1">
            <a:avLst/>
          </a:prstGeom>
          <a:noFill/>
          <a:ln cap="flat" cmpd="sng" w="28575">
            <a:solidFill>
              <a:srgbClr val="EF89D2"/>
            </a:solidFill>
            <a:prstDash val="solid"/>
            <a:round/>
            <a:headEnd len="sm" w="sm" type="none"/>
            <a:tailEnd len="med" w="med" type="triangle"/>
          </a:ln>
        </p:spPr>
      </p:cxnSp>
      <p:cxnSp>
        <p:nvCxnSpPr>
          <p:cNvPr id="396" name="Google Shape;396;p52"/>
          <p:cNvCxnSpPr/>
          <p:nvPr/>
        </p:nvCxnSpPr>
        <p:spPr>
          <a:xfrm>
            <a:off x="5921800" y="2752225"/>
            <a:ext cx="879900" cy="11400"/>
          </a:xfrm>
          <a:prstGeom prst="straightConnector1">
            <a:avLst/>
          </a:prstGeom>
          <a:noFill/>
          <a:ln cap="flat" cmpd="sng" w="28575">
            <a:solidFill>
              <a:srgbClr val="EF89D2"/>
            </a:solidFill>
            <a:prstDash val="solid"/>
            <a:round/>
            <a:headEnd len="sm" w="sm" type="none"/>
            <a:tailEnd len="med" w="med" type="triangle"/>
          </a:ln>
        </p:spPr>
      </p:cxnSp>
      <p:sp>
        <p:nvSpPr>
          <p:cNvPr id="397" name="Google Shape;397;p52"/>
          <p:cNvSpPr/>
          <p:nvPr/>
        </p:nvSpPr>
        <p:spPr>
          <a:xfrm>
            <a:off x="3133050" y="1877775"/>
            <a:ext cx="2586900" cy="1643100"/>
          </a:xfrm>
          <a:prstGeom prst="rect">
            <a:avLst/>
          </a:prstGeom>
          <a:noFill/>
          <a:ln cap="flat" cmpd="sng" w="762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3"/>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s" sz="4000" u="none" cap="none" strike="noStrike">
                <a:solidFill>
                  <a:srgbClr val="000000"/>
                </a:solidFill>
                <a:latin typeface="DM Sans"/>
                <a:ea typeface="DM Sans"/>
                <a:cs typeface="DM Sans"/>
                <a:sym typeface="DM Sans"/>
              </a:rPr>
              <a:t>EJEMPLO 2</a:t>
            </a:r>
            <a:endParaRPr b="1" sz="4000" u="none" cap="none" strike="noStrike">
              <a:solidFill>
                <a:srgbClr val="000000"/>
              </a:solidFill>
              <a:latin typeface="DM Sans"/>
              <a:ea typeface="DM Sans"/>
              <a:cs typeface="DM Sans"/>
              <a:sym typeface="DM Sans"/>
            </a:endParaRPr>
          </a:p>
        </p:txBody>
      </p:sp>
      <p:pic>
        <p:nvPicPr>
          <p:cNvPr id="403" name="Google Shape;403;p53"/>
          <p:cNvPicPr preferRelativeResize="0"/>
          <p:nvPr/>
        </p:nvPicPr>
        <p:blipFill rotWithShape="1">
          <a:blip r:embed="rId3">
            <a:alphaModFix/>
          </a:blip>
          <a:srcRect b="0" l="0" r="0" t="0"/>
          <a:stretch/>
        </p:blipFill>
        <p:spPr>
          <a:xfrm>
            <a:off x="1324500" y="1373775"/>
            <a:ext cx="6495001" cy="3168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N°0</a:t>
            </a:r>
            <a:r>
              <a:rPr lang="es" sz="1600">
                <a:solidFill>
                  <a:schemeClr val="dk1"/>
                </a:solidFill>
                <a:latin typeface="DM Sans"/>
                <a:ea typeface="DM Sans"/>
                <a:cs typeface="DM Sans"/>
                <a:sym typeface="DM Sans"/>
              </a:rPr>
              <a:t>3</a:t>
            </a:r>
            <a:endParaRPr b="0" i="0" sz="1400" u="none" cap="none" strike="noStrike">
              <a:solidFill>
                <a:srgbClr val="000000"/>
              </a:solidFill>
              <a:latin typeface="DM Sans"/>
              <a:ea typeface="DM Sans"/>
              <a:cs typeface="DM Sans"/>
              <a:sym typeface="DM Sans"/>
            </a:endParaRPr>
          </a:p>
        </p:txBody>
      </p:sp>
      <p:sp>
        <p:nvSpPr>
          <p:cNvPr id="70" name="Google Shape;70;p1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1" name="Google Shape;71;p18"/>
          <p:cNvSpPr txBox="1"/>
          <p:nvPr/>
        </p:nvSpPr>
        <p:spPr>
          <a:xfrm>
            <a:off x="567900" y="1845125"/>
            <a:ext cx="3426900" cy="216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Etiqueta IFRAME:</a:t>
            </a:r>
            <a:r>
              <a:rPr lang="es" sz="1350">
                <a:solidFill>
                  <a:srgbClr val="000000"/>
                </a:solidFill>
                <a:latin typeface="DM Sans"/>
                <a:ea typeface="DM Sans"/>
                <a:cs typeface="DM Sans"/>
                <a:sym typeface="DM Sans"/>
              </a:rPr>
              <a:t>e</a:t>
            </a:r>
            <a:r>
              <a:rPr i="0" lang="es" sz="1350" u="none" cap="none" strike="noStrike">
                <a:solidFill>
                  <a:srgbClr val="000000"/>
                </a:solidFill>
                <a:latin typeface="DM Sans"/>
                <a:ea typeface="DM Sans"/>
                <a:cs typeface="DM Sans"/>
                <a:sym typeface="DM Sans"/>
              </a:rPr>
              <a:t>s un elemento HTML que permite insertar o incrustar un documento HTML dentro de un documento HTML principal.</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rPr b="1" i="0" lang="es" sz="1350" u="none" cap="none" strike="noStrike">
                <a:solidFill>
                  <a:srgbClr val="000000"/>
                </a:solidFill>
                <a:highlight>
                  <a:srgbClr val="EAFF6A"/>
                </a:highlight>
                <a:latin typeface="DM Sans"/>
                <a:ea typeface="DM Sans"/>
                <a:cs typeface="DM Sans"/>
                <a:sym typeface="DM Sans"/>
              </a:rPr>
              <a:t>CSS (Cascading Style Sheets):</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es un lenguaje web para aplicar formato visual (color, tamaño, separación y ubicación) al HTML. Con él puedes cambiar por completo el aspecto de cualquier etiqueta HTML.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s" sz="1400" u="none" cap="none" strike="noStrike">
                <a:solidFill>
                  <a:srgbClr val="000000"/>
                </a:solidFill>
                <a:latin typeface="Helvetica Neue Light"/>
                <a:ea typeface="Helvetica Neue Light"/>
                <a:cs typeface="Helvetica Neue Light"/>
                <a:sym typeface="Helvetica Neue Light"/>
              </a:rPr>
              <a:t>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72" name="Google Shape;72;p18"/>
          <p:cNvSpPr txBox="1"/>
          <p:nvPr/>
        </p:nvSpPr>
        <p:spPr>
          <a:xfrm>
            <a:off x="4881000" y="1561175"/>
            <a:ext cx="3947400" cy="273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rPr b="1" i="0" lang="es" sz="1350" u="none" cap="none" strike="noStrike">
                <a:solidFill>
                  <a:srgbClr val="000000"/>
                </a:solidFill>
                <a:highlight>
                  <a:srgbClr val="EAFF6A"/>
                </a:highlight>
                <a:latin typeface="DM Sans"/>
                <a:ea typeface="DM Sans"/>
                <a:cs typeface="DM Sans"/>
                <a:sym typeface="DM Sans"/>
              </a:rPr>
              <a:t>Padre e hijos: </a:t>
            </a:r>
            <a:r>
              <a:rPr i="0" lang="es" sz="1350" u="none" cap="none" strike="noStrike">
                <a:solidFill>
                  <a:srgbClr val="000000"/>
                </a:solidFill>
                <a:latin typeface="DM Sans"/>
                <a:ea typeface="DM Sans"/>
                <a:cs typeface="DM Sans"/>
                <a:sym typeface="DM Sans"/>
              </a:rPr>
              <a:t>es un concepto que se aplica cuando tienes una etiqueta “dentro” de otra.  Esto te habilita a agregar atributos específicos a “hijos”, sin alterar los del “padre”.</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rPr b="1" i="0" lang="es" sz="1350" u="none" cap="none" strike="noStrike">
                <a:solidFill>
                  <a:srgbClr val="000000"/>
                </a:solidFill>
                <a:highlight>
                  <a:srgbClr val="EAFF6A"/>
                </a:highlight>
                <a:latin typeface="DM Sans"/>
                <a:ea typeface="DM Sans"/>
                <a:cs typeface="DM Sans"/>
                <a:sym typeface="DM Sans"/>
              </a:rPr>
              <a:t>Class:</a:t>
            </a:r>
            <a:r>
              <a:rPr i="0" lang="es" sz="1350" u="none" cap="none" strike="noStrike">
                <a:solidFill>
                  <a:srgbClr val="000000"/>
                </a:solidFill>
                <a:latin typeface="DM Sans"/>
                <a:ea typeface="DM Sans"/>
                <a:cs typeface="DM Sans"/>
                <a:sym typeface="DM Sans"/>
              </a:rPr>
              <a:t>generalmente se utiliza para darle estilos a cierta parte del código.</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400"/>
              <a:buFont typeface="Arial"/>
              <a:buNone/>
            </a:pPr>
            <a:r>
              <a:rPr b="1" i="0" lang="es" sz="1350" u="none" cap="none" strike="noStrike">
                <a:solidFill>
                  <a:srgbClr val="000000"/>
                </a:solidFill>
                <a:highlight>
                  <a:srgbClr val="EAFF6A"/>
                </a:highlight>
                <a:latin typeface="DM Sans"/>
                <a:ea typeface="DM Sans"/>
                <a:cs typeface="DM Sans"/>
                <a:sym typeface="DM Sans"/>
              </a:rPr>
              <a:t>Atributo ID:</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suele usarse para nombrar porciones de código y sectores, como por ejemplo cuando quieres nombrar distintas secciones.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Alto y ancho de los elementos</a:t>
            </a:r>
            <a:endParaRPr b="1" i="0" sz="3500" u="none" cap="none" strike="noStrike">
              <a:solidFill>
                <a:schemeClr val="lt1"/>
              </a:solidFill>
              <a:latin typeface="DM Sans"/>
              <a:ea typeface="DM Sans"/>
              <a:cs typeface="DM Sans"/>
              <a:sym typeface="DM Sans"/>
            </a:endParaRPr>
          </a:p>
        </p:txBody>
      </p:sp>
      <p:sp>
        <p:nvSpPr>
          <p:cNvPr id="409" name="Google Shape;409;p54"/>
          <p:cNvSpPr/>
          <p:nvPr/>
        </p:nvSpPr>
        <p:spPr>
          <a:xfrm>
            <a:off x="476250" y="1406700"/>
            <a:ext cx="8290800" cy="3184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b="1">
              <a:solidFill>
                <a:schemeClr val="dk1"/>
              </a:solidFill>
              <a:latin typeface="DM Sans"/>
              <a:ea typeface="DM Sans"/>
              <a:cs typeface="DM Sans"/>
              <a:sym typeface="DM Sans"/>
            </a:endParaRPr>
          </a:p>
        </p:txBody>
      </p:sp>
      <p:sp>
        <p:nvSpPr>
          <p:cNvPr id="410" name="Google Shape;410;p54"/>
          <p:cNvSpPr txBox="1"/>
          <p:nvPr/>
        </p:nvSpPr>
        <p:spPr>
          <a:xfrm>
            <a:off x="1028675" y="2037900"/>
            <a:ext cx="29634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Font typeface="Arial"/>
              <a:buNone/>
            </a:pPr>
            <a:r>
              <a:rPr lang="es" sz="1350">
                <a:solidFill>
                  <a:schemeClr val="dk1"/>
                </a:solidFill>
                <a:latin typeface="DM Sans"/>
                <a:ea typeface="DM Sans"/>
                <a:cs typeface="DM Sans"/>
                <a:sym typeface="DM Sans"/>
              </a:rPr>
              <a:t>🔎 Se denomina </a:t>
            </a:r>
            <a:r>
              <a:rPr i="1" lang="es" sz="1350">
                <a:solidFill>
                  <a:schemeClr val="dk1"/>
                </a:solidFill>
                <a:highlight>
                  <a:srgbClr val="FCB6E8"/>
                </a:highlight>
                <a:latin typeface="DM Sans"/>
                <a:ea typeface="DM Sans"/>
                <a:cs typeface="DM Sans"/>
                <a:sym typeface="DM Sans"/>
              </a:rPr>
              <a:t>width</a:t>
            </a:r>
            <a:r>
              <a:rPr lang="es" sz="1350">
                <a:solidFill>
                  <a:schemeClr val="dk1"/>
                </a:solidFill>
                <a:latin typeface="DM Sans"/>
                <a:ea typeface="DM Sans"/>
                <a:cs typeface="DM Sans"/>
                <a:sym typeface="DM Sans"/>
              </a:rPr>
              <a:t> a la propiedad CSS que controla la anchura de la caja de los elementos.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 Dicha propiedad</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no admite valores negativos, y aquellos en porcentaje se calculan a partir de la anchura de su elemento padre. </a:t>
            </a:r>
            <a:endParaRPr sz="1350">
              <a:latin typeface="DM Sans"/>
              <a:ea typeface="DM Sans"/>
              <a:cs typeface="DM Sans"/>
              <a:sym typeface="DM Sans"/>
            </a:endParaRPr>
          </a:p>
        </p:txBody>
      </p:sp>
      <p:sp>
        <p:nvSpPr>
          <p:cNvPr id="411" name="Google Shape;411;p54"/>
          <p:cNvSpPr txBox="1"/>
          <p:nvPr/>
        </p:nvSpPr>
        <p:spPr>
          <a:xfrm>
            <a:off x="1028675" y="1569038"/>
            <a:ext cx="2166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Ancho </a:t>
            </a:r>
            <a:endParaRPr b="1" i="0" sz="1400" u="none" cap="none" strike="noStrike">
              <a:solidFill>
                <a:srgbClr val="000000"/>
              </a:solidFill>
              <a:latin typeface="DM Sans"/>
              <a:ea typeface="DM Sans"/>
              <a:cs typeface="DM Sans"/>
              <a:sym typeface="DM Sans"/>
            </a:endParaRPr>
          </a:p>
        </p:txBody>
      </p:sp>
      <p:sp>
        <p:nvSpPr>
          <p:cNvPr id="412" name="Google Shape;412;p54"/>
          <p:cNvSpPr txBox="1"/>
          <p:nvPr/>
        </p:nvSpPr>
        <p:spPr>
          <a:xfrm>
            <a:off x="5343100" y="2034150"/>
            <a:ext cx="3193500" cy="231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Clr>
                <a:schemeClr val="dk1"/>
              </a:buClr>
              <a:buFont typeface="Arial"/>
              <a:buNone/>
            </a:pPr>
            <a:r>
              <a:rPr lang="es" sz="1350">
                <a:solidFill>
                  <a:schemeClr val="dk1"/>
                </a:solidFill>
                <a:latin typeface="DM Sans"/>
                <a:ea typeface="DM Sans"/>
                <a:cs typeface="DM Sans"/>
                <a:sym typeface="DM Sans"/>
              </a:rPr>
              <a:t>🔎 La propiedad CSS que controla la altura de la caja de los elementos se denomina </a:t>
            </a:r>
            <a:r>
              <a:rPr lang="es" sz="1350">
                <a:solidFill>
                  <a:schemeClr val="dk1"/>
                </a:solidFill>
                <a:highlight>
                  <a:srgbClr val="EA90FF"/>
                </a:highlight>
                <a:latin typeface="DM Sans"/>
                <a:ea typeface="DM Sans"/>
                <a:cs typeface="DM Sans"/>
                <a:sym typeface="DM Sans"/>
              </a:rPr>
              <a:t>height.</a:t>
            </a:r>
            <a:endParaRPr sz="1350">
              <a:solidFill>
                <a:schemeClr val="dk1"/>
              </a:solidFill>
              <a:highlight>
                <a:srgbClr val="EA90FF"/>
              </a:highlight>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 No admite valores negativos, y aquellos en porcentaje se calculan a partir de la altura de su elemento padre.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
        <p:nvSpPr>
          <p:cNvPr id="413" name="Google Shape;413;p54"/>
          <p:cNvSpPr txBox="1"/>
          <p:nvPr/>
        </p:nvSpPr>
        <p:spPr>
          <a:xfrm>
            <a:off x="5565700" y="1567163"/>
            <a:ext cx="274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DM Sans"/>
                <a:ea typeface="DM Sans"/>
                <a:cs typeface="DM Sans"/>
                <a:sym typeface="DM Sans"/>
              </a:rPr>
              <a:t>Alto</a:t>
            </a:r>
            <a:endParaRPr b="1">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nvSpPr>
        <p:spPr>
          <a:xfrm>
            <a:off x="476250" y="3985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Alto y ancho</a:t>
            </a:r>
            <a:endParaRPr b="1" i="0" sz="4000" u="none" cap="none" strike="noStrike">
              <a:solidFill>
                <a:schemeClr val="dk1"/>
              </a:solidFill>
              <a:latin typeface="DM Sans"/>
              <a:ea typeface="DM Sans"/>
              <a:cs typeface="DM Sans"/>
              <a:sym typeface="DM Sans"/>
            </a:endParaRPr>
          </a:p>
        </p:txBody>
      </p:sp>
      <p:sp>
        <p:nvSpPr>
          <p:cNvPr id="419" name="Google Shape;419;p55"/>
          <p:cNvSpPr txBox="1"/>
          <p:nvPr/>
        </p:nvSpPr>
        <p:spPr>
          <a:xfrm>
            <a:off x="776600" y="17039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background-color</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451A5"/>
                </a:solidFill>
                <a:latin typeface="Consolas"/>
                <a:ea typeface="Consolas"/>
                <a:cs typeface="Consolas"/>
                <a:sym typeface="Consolas"/>
              </a:rPr>
              <a:t>beige</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width</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400px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08000"/>
                </a:solidFill>
                <a:latin typeface="Consolas"/>
                <a:ea typeface="Consolas"/>
                <a:cs typeface="Consolas"/>
                <a:sym typeface="Consolas"/>
              </a:rPr>
              <a:t>/* ancho */</a:t>
            </a:r>
            <a:endParaRPr b="0" i="0" sz="16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height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250px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08000"/>
                </a:solidFill>
                <a:latin typeface="Consolas"/>
                <a:ea typeface="Consolas"/>
                <a:cs typeface="Consolas"/>
                <a:sym typeface="Consolas"/>
              </a:rPr>
              <a:t>/* alto */</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050" u="none" cap="none" strike="noStrike">
              <a:solidFill>
                <a:srgbClr val="000000"/>
              </a:solidFill>
              <a:highlight>
                <a:srgbClr val="FFFFFF"/>
              </a:highlight>
              <a:latin typeface="Courier New"/>
              <a:ea typeface="Courier New"/>
              <a:cs typeface="Courier New"/>
              <a:sym typeface="Courier New"/>
            </a:endParaRPr>
          </a:p>
        </p:txBody>
      </p:sp>
      <p:sp>
        <p:nvSpPr>
          <p:cNvPr id="420" name="Google Shape;420;p55"/>
          <p:cNvSpPr txBox="1"/>
          <p:nvPr/>
        </p:nvSpPr>
        <p:spPr>
          <a:xfrm>
            <a:off x="1976600" y="12801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421" name="Google Shape;421;p55"/>
          <p:cNvSpPr txBox="1"/>
          <p:nvPr/>
        </p:nvSpPr>
        <p:spPr>
          <a:xfrm>
            <a:off x="6211334" y="12801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sp>
        <p:nvSpPr>
          <p:cNvPr id="422" name="Google Shape;422;p55"/>
          <p:cNvSpPr txBox="1"/>
          <p:nvPr/>
        </p:nvSpPr>
        <p:spPr>
          <a:xfrm>
            <a:off x="607726" y="4425750"/>
            <a:ext cx="67347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000000"/>
                </a:solidFill>
                <a:highlight>
                  <a:srgbClr val="EAFF6A"/>
                </a:highlight>
                <a:latin typeface="DM Sans"/>
                <a:ea typeface="DM Sans"/>
                <a:cs typeface="DM Sans"/>
                <a:sym typeface="DM Sans"/>
              </a:rPr>
              <a:t>Valores comunes: unidad (px, porcentaje, rem, viewport) | </a:t>
            </a:r>
            <a:r>
              <a:rPr i="0" lang="es" sz="1350" u="sng" cap="none" strike="noStrike">
                <a:solidFill>
                  <a:srgbClr val="0097A7"/>
                </a:solidFill>
                <a:highlight>
                  <a:srgbClr val="EAFF6A"/>
                </a:highlight>
                <a:latin typeface="DM Sans"/>
                <a:ea typeface="DM Sans"/>
                <a:cs typeface="DM Sans"/>
                <a:sym typeface="DM Sans"/>
                <a:hlinkClick r:id="rId3">
                  <a:extLst>
                    <a:ext uri="{A12FA001-AC4F-418D-AE19-62706E023703}">
                      <ahyp:hlinkClr val="tx"/>
                    </a:ext>
                  </a:extLst>
                </a:hlinkClick>
              </a:rPr>
              <a:t>Ejemplos y más información</a:t>
            </a:r>
            <a:r>
              <a:rPr i="0" lang="es" sz="1350" u="none" cap="none" strike="noStrike">
                <a:solidFill>
                  <a:srgbClr val="000000"/>
                </a:solidFill>
                <a:highlight>
                  <a:srgbClr val="EAFF6A"/>
                </a:highlight>
                <a:latin typeface="DM Sans"/>
                <a:ea typeface="DM Sans"/>
                <a:cs typeface="DM Sans"/>
                <a:sym typeface="DM Sans"/>
              </a:rPr>
              <a:t>.</a:t>
            </a:r>
            <a:endParaRPr i="0" sz="1350" u="none" cap="none" strike="noStrike">
              <a:solidFill>
                <a:srgbClr val="000000"/>
              </a:solidFill>
              <a:highlight>
                <a:srgbClr val="EAFF6A"/>
              </a:highlight>
              <a:latin typeface="DM Sans"/>
              <a:ea typeface="DM Sans"/>
              <a:cs typeface="DM Sans"/>
              <a:sym typeface="DM Sans"/>
            </a:endParaRPr>
          </a:p>
        </p:txBody>
      </p:sp>
      <p:pic>
        <p:nvPicPr>
          <p:cNvPr id="423" name="Google Shape;423;p55"/>
          <p:cNvPicPr preferRelativeResize="0"/>
          <p:nvPr/>
        </p:nvPicPr>
        <p:blipFill rotWithShape="1">
          <a:blip r:embed="rId4">
            <a:alphaModFix/>
          </a:blip>
          <a:srcRect b="-3210" l="0" r="0" t="3210"/>
          <a:stretch/>
        </p:blipFill>
        <p:spPr>
          <a:xfrm>
            <a:off x="4971150" y="1772513"/>
            <a:ext cx="3485464" cy="222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56"/>
          <p:cNvGrpSpPr/>
          <p:nvPr/>
        </p:nvGrpSpPr>
        <p:grpSpPr>
          <a:xfrm>
            <a:off x="1616863" y="1939038"/>
            <a:ext cx="197100" cy="197100"/>
            <a:chOff x="2172088" y="1852650"/>
            <a:chExt cx="197100" cy="197100"/>
          </a:xfrm>
        </p:grpSpPr>
        <p:sp>
          <p:nvSpPr>
            <p:cNvPr id="429" name="Google Shape;429;p56"/>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6"/>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 name="Google Shape;431;p56"/>
          <p:cNvGrpSpPr/>
          <p:nvPr/>
        </p:nvGrpSpPr>
        <p:grpSpPr>
          <a:xfrm>
            <a:off x="1616863" y="2473200"/>
            <a:ext cx="197100" cy="197100"/>
            <a:chOff x="2172088" y="2455775"/>
            <a:chExt cx="197100" cy="197100"/>
          </a:xfrm>
        </p:grpSpPr>
        <p:sp>
          <p:nvSpPr>
            <p:cNvPr id="432" name="Google Shape;432;p56"/>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6"/>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56"/>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Overflow </a:t>
            </a:r>
            <a:endParaRPr b="1" i="0" sz="4000" u="none" cap="none" strike="noStrike">
              <a:solidFill>
                <a:schemeClr val="dk1"/>
              </a:solidFill>
              <a:latin typeface="DM Sans"/>
              <a:ea typeface="DM Sans"/>
              <a:cs typeface="DM Sans"/>
              <a:sym typeface="DM Sans"/>
            </a:endParaRPr>
          </a:p>
        </p:txBody>
      </p:sp>
      <p:grpSp>
        <p:nvGrpSpPr>
          <p:cNvPr id="435" name="Google Shape;435;p56"/>
          <p:cNvGrpSpPr/>
          <p:nvPr/>
        </p:nvGrpSpPr>
        <p:grpSpPr>
          <a:xfrm>
            <a:off x="1616863" y="2943225"/>
            <a:ext cx="197100" cy="197100"/>
            <a:chOff x="2172088" y="3058775"/>
            <a:chExt cx="197100" cy="197100"/>
          </a:xfrm>
        </p:grpSpPr>
        <p:sp>
          <p:nvSpPr>
            <p:cNvPr id="436" name="Google Shape;436;p56"/>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6"/>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 name="Google Shape;438;p56"/>
          <p:cNvGrpSpPr/>
          <p:nvPr/>
        </p:nvGrpSpPr>
        <p:grpSpPr>
          <a:xfrm>
            <a:off x="1616863" y="3785075"/>
            <a:ext cx="197100" cy="197100"/>
            <a:chOff x="2172088" y="3661775"/>
            <a:chExt cx="197100" cy="197100"/>
          </a:xfrm>
        </p:grpSpPr>
        <p:sp>
          <p:nvSpPr>
            <p:cNvPr id="439" name="Google Shape;439;p56"/>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6"/>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1" name="Google Shape;441;p56"/>
          <p:cNvSpPr txBox="1"/>
          <p:nvPr/>
        </p:nvSpPr>
        <p:spPr>
          <a:xfrm>
            <a:off x="1877900" y="1358425"/>
            <a:ext cx="7017600" cy="32208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None/>
            </a:pPr>
            <a:r>
              <a:rPr b="1" lang="es" sz="1350">
                <a:solidFill>
                  <a:schemeClr val="dk1"/>
                </a:solidFill>
                <a:latin typeface="DM Sans"/>
                <a:ea typeface="DM Sans"/>
                <a:cs typeface="DM Sans"/>
                <a:sym typeface="DM Sans"/>
              </a:rPr>
              <a:t>Propiedad: </a:t>
            </a:r>
            <a:r>
              <a:rPr b="1" lang="es" sz="1350">
                <a:solidFill>
                  <a:schemeClr val="dk1"/>
                </a:solidFill>
                <a:highlight>
                  <a:srgbClr val="FCB6E8"/>
                </a:highlight>
                <a:latin typeface="DM Sans"/>
                <a:ea typeface="DM Sans"/>
                <a:cs typeface="DM Sans"/>
                <a:sym typeface="DM Sans"/>
              </a:rPr>
              <a:t>ov</a:t>
            </a:r>
            <a:r>
              <a:rPr b="1" lang="es" sz="1350">
                <a:solidFill>
                  <a:schemeClr val="dk1"/>
                </a:solidFill>
                <a:highlight>
                  <a:srgbClr val="FCB6E8"/>
                </a:highlight>
                <a:latin typeface="DM Sans"/>
                <a:ea typeface="DM Sans"/>
                <a:cs typeface="DM Sans"/>
                <a:sym typeface="DM Sans"/>
              </a:rPr>
              <a:t>erflow </a:t>
            </a:r>
            <a:r>
              <a:rPr b="1"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Tiene 4 valores posibles: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rPr b="1" lang="es" sz="1350">
                <a:solidFill>
                  <a:schemeClr val="dk1"/>
                </a:solidFill>
                <a:latin typeface="DM Sans"/>
                <a:ea typeface="DM Sans"/>
                <a:cs typeface="DM Sans"/>
                <a:sym typeface="DM Sans"/>
              </a:rPr>
              <a:t>Visible:</a:t>
            </a:r>
            <a:r>
              <a:rPr lang="es" sz="1350">
                <a:solidFill>
                  <a:schemeClr val="dk1"/>
                </a:solidFill>
                <a:latin typeface="DM Sans"/>
                <a:ea typeface="DM Sans"/>
                <a:cs typeface="DM Sans"/>
                <a:sym typeface="DM Sans"/>
              </a:rPr>
              <a:t> valor por defecto. El excedente es visible.  </a:t>
            </a:r>
            <a:endParaRPr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rPr b="1" lang="es" sz="1350">
                <a:solidFill>
                  <a:schemeClr val="dk1"/>
                </a:solidFill>
                <a:latin typeface="DM Sans"/>
                <a:ea typeface="DM Sans"/>
                <a:cs typeface="DM Sans"/>
                <a:sym typeface="DM Sans"/>
              </a:rPr>
              <a:t>Hidden:</a:t>
            </a:r>
            <a:r>
              <a:rPr lang="es" sz="1350">
                <a:solidFill>
                  <a:schemeClr val="dk1"/>
                </a:solidFill>
                <a:latin typeface="DM Sans"/>
                <a:ea typeface="DM Sans"/>
                <a:cs typeface="DM Sans"/>
                <a:sym typeface="DM Sans"/>
              </a:rPr>
              <a:t> el excedente no se muestra (lo corta) → </a:t>
            </a:r>
            <a:r>
              <a:rPr lang="es" sz="1350">
                <a:solidFill>
                  <a:schemeClr val="dk1"/>
                </a:solidFill>
                <a:highlight>
                  <a:srgbClr val="FCB6E8"/>
                </a:highlight>
                <a:latin typeface="DM Sans"/>
                <a:ea typeface="DM Sans"/>
                <a:cs typeface="DM Sans"/>
                <a:sym typeface="DM Sans"/>
              </a:rPr>
              <a:t> recomendado.  </a:t>
            </a:r>
            <a:endParaRPr sz="1350">
              <a:solidFill>
                <a:schemeClr val="dk1"/>
              </a:solidFill>
              <a:highlight>
                <a:srgbClr val="FCB6E8"/>
              </a:highlight>
              <a:latin typeface="DM Sans"/>
              <a:ea typeface="DM Sans"/>
              <a:cs typeface="DM Sans"/>
              <a:sym typeface="DM Sans"/>
            </a:endParaRPr>
          </a:p>
          <a:p>
            <a:pPr indent="0" lvl="0" marL="0" rtl="0" algn="l">
              <a:lnSpc>
                <a:spcPct val="12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rPr b="1" lang="es" sz="1350">
                <a:solidFill>
                  <a:schemeClr val="dk1"/>
                </a:solidFill>
                <a:latin typeface="DM Sans"/>
                <a:ea typeface="DM Sans"/>
                <a:cs typeface="DM Sans"/>
                <a:sym typeface="DM Sans"/>
              </a:rPr>
              <a:t>Scroll:</a:t>
            </a:r>
            <a:r>
              <a:rPr lang="es" sz="1350">
                <a:solidFill>
                  <a:schemeClr val="dk1"/>
                </a:solidFill>
                <a:latin typeface="DM Sans"/>
                <a:ea typeface="DM Sans"/>
                <a:cs typeface="DM Sans"/>
                <a:sym typeface="DM Sans"/>
              </a:rPr>
              <a:t> genera una barra de scroll en los dos ejes (x/y) del elemento, aunque no se necesite.  </a:t>
            </a:r>
            <a:endParaRPr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25000"/>
              </a:lnSpc>
              <a:spcBef>
                <a:spcPts val="0"/>
              </a:spcBef>
              <a:spcAft>
                <a:spcPts val="0"/>
              </a:spcAft>
              <a:buNone/>
            </a:pPr>
            <a:r>
              <a:rPr b="1" lang="es" sz="1350">
                <a:solidFill>
                  <a:schemeClr val="dk1"/>
                </a:solidFill>
                <a:latin typeface="DM Sans"/>
                <a:ea typeface="DM Sans"/>
                <a:cs typeface="DM Sans"/>
                <a:sym typeface="DM Sans"/>
              </a:rPr>
              <a:t>Auto:</a:t>
            </a:r>
            <a:r>
              <a:rPr lang="es" sz="1350">
                <a:solidFill>
                  <a:schemeClr val="dk1"/>
                </a:solidFill>
                <a:latin typeface="DM Sans"/>
                <a:ea typeface="DM Sans"/>
                <a:cs typeface="DM Sans"/>
                <a:sym typeface="DM Sans"/>
              </a:rPr>
              <a:t> genera el scroll solo en el eje necesario.</a:t>
            </a:r>
            <a:endParaRPr sz="1350">
              <a:solidFill>
                <a:schemeClr val="dk1"/>
              </a:solidFill>
              <a:latin typeface="DM Sans"/>
              <a:ea typeface="DM Sans"/>
              <a:cs typeface="DM Sans"/>
              <a:sym typeface="DM Sans"/>
            </a:endParaRPr>
          </a:p>
          <a:p>
            <a:pPr indent="0" lvl="0" marL="0" rtl="0" algn="l">
              <a:lnSpc>
                <a:spcPct val="125000"/>
              </a:lnSpc>
              <a:spcBef>
                <a:spcPts val="1800"/>
              </a:spcBef>
              <a:spcAft>
                <a:spcPts val="0"/>
              </a:spcAft>
              <a:buNone/>
            </a:pPr>
            <a:r>
              <a:rPr lang="es" sz="1350">
                <a:solidFill>
                  <a:schemeClr val="dk1"/>
                </a:solidFill>
                <a:latin typeface="DM Sans"/>
                <a:ea typeface="DM Sans"/>
                <a:cs typeface="DM Sans"/>
                <a:sym typeface="DM Sans"/>
              </a:rPr>
              <a:t>Veamos cómo se ve aplicando el</a:t>
            </a:r>
            <a:r>
              <a:rPr lang="es" sz="1350">
                <a:solidFill>
                  <a:schemeClr val="dk1"/>
                </a:solidFill>
                <a:highlight>
                  <a:srgbClr val="FCB6E8"/>
                </a:highlight>
                <a:latin typeface="DM Sans"/>
                <a:ea typeface="DM Sans"/>
                <a:cs typeface="DM Sans"/>
                <a:sym typeface="DM Sans"/>
              </a:rPr>
              <a:t> overflow: hidden.</a:t>
            </a:r>
            <a:endParaRPr sz="1350">
              <a:highlight>
                <a:srgbClr val="FCB6E8"/>
              </a:highlight>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7"/>
          <p:cNvSpPr txBox="1"/>
          <p:nvPr/>
        </p:nvSpPr>
        <p:spPr>
          <a:xfrm>
            <a:off x="3167572"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u="none" cap="none" strike="noStrike">
                <a:solidFill>
                  <a:srgbClr val="000000"/>
                </a:solidFill>
                <a:latin typeface="DM Sans"/>
                <a:ea typeface="DM Sans"/>
                <a:cs typeface="DM Sans"/>
                <a:sym typeface="DM Sans"/>
              </a:rPr>
              <a:t>A</a:t>
            </a:r>
            <a:r>
              <a:rPr b="1" lang="es" sz="4000">
                <a:latin typeface="DM Sans"/>
                <a:ea typeface="DM Sans"/>
                <a:cs typeface="DM Sans"/>
                <a:sym typeface="DM Sans"/>
              </a:rPr>
              <a:t>lgo para aclarar</a:t>
            </a:r>
            <a:endParaRPr b="1" sz="4000" u="none" cap="none" strike="noStrike">
              <a:solidFill>
                <a:srgbClr val="000000"/>
              </a:solidFill>
              <a:latin typeface="DM Sans"/>
              <a:ea typeface="DM Sans"/>
              <a:cs typeface="DM Sans"/>
              <a:sym typeface="DM Sans"/>
            </a:endParaRPr>
          </a:p>
        </p:txBody>
      </p:sp>
      <p:sp>
        <p:nvSpPr>
          <p:cNvPr id="447" name="Google Shape;447;p57"/>
          <p:cNvSpPr txBox="1"/>
          <p:nvPr/>
        </p:nvSpPr>
        <p:spPr>
          <a:xfrm>
            <a:off x="4480150" y="1601000"/>
            <a:ext cx="3549900" cy="22269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i="0" lang="es" sz="1350" u="none" cap="none" strike="noStrike">
                <a:solidFill>
                  <a:srgbClr val="000000"/>
                </a:solidFill>
                <a:latin typeface="DM Sans"/>
                <a:ea typeface="DM Sans"/>
                <a:cs typeface="DM Sans"/>
                <a:sym typeface="DM Sans"/>
              </a:rPr>
              <a:t>Cuando un elemento tiene un alto o ancho fijos, </a:t>
            </a:r>
            <a:r>
              <a:rPr i="0" lang="es" sz="1350" u="none" cap="none" strike="noStrike">
                <a:solidFill>
                  <a:srgbClr val="000000"/>
                </a:solidFill>
                <a:highlight>
                  <a:srgbClr val="FCB6E8"/>
                </a:highlight>
                <a:latin typeface="DM Sans"/>
                <a:ea typeface="DM Sans"/>
                <a:cs typeface="DM Sans"/>
                <a:sym typeface="DM Sans"/>
              </a:rPr>
              <a:t>cualquier contenido que exceda la caja será visible. </a:t>
            </a:r>
            <a:r>
              <a:rPr i="0" lang="es" sz="1350" u="none" cap="none" strike="noStrike">
                <a:solidFill>
                  <a:srgbClr val="000000"/>
                </a:solidFill>
                <a:latin typeface="DM Sans"/>
                <a:ea typeface="DM Sans"/>
                <a:cs typeface="DM Sans"/>
                <a:sym typeface="DM Sans"/>
              </a:rPr>
              <a:t>El inconveniente que esto genera es que, si luego se suma otro contenido, los mismos se van a superponer. </a:t>
            </a:r>
            <a:endParaRPr i="0" sz="1350" u="none" cap="none" strike="noStrike">
              <a:solidFill>
                <a:srgbClr val="000000"/>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i="0" sz="1350" u="none" cap="none" strike="noStrike">
              <a:solidFill>
                <a:srgbClr val="000000"/>
              </a:solidFill>
              <a:latin typeface="DM Sans"/>
              <a:ea typeface="DM Sans"/>
              <a:cs typeface="DM Sans"/>
              <a:sym typeface="DM Sans"/>
            </a:endParaRPr>
          </a:p>
        </p:txBody>
      </p:sp>
      <p:sp>
        <p:nvSpPr>
          <p:cNvPr id="448" name="Google Shape;448;p57"/>
          <p:cNvSpPr/>
          <p:nvPr/>
        </p:nvSpPr>
        <p:spPr>
          <a:xfrm>
            <a:off x="663325" y="928700"/>
            <a:ext cx="2112600" cy="1234800"/>
          </a:xfrm>
          <a:prstGeom prst="rect">
            <a:avLst/>
          </a:prstGeom>
          <a:solidFill>
            <a:srgbClr val="FF00FF">
              <a:alpha val="40000"/>
            </a:srgbClr>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7"/>
          <p:cNvSpPr/>
          <p:nvPr/>
        </p:nvSpPr>
        <p:spPr>
          <a:xfrm>
            <a:off x="1187625" y="2948700"/>
            <a:ext cx="2112600" cy="1234800"/>
          </a:xfrm>
          <a:prstGeom prst="rect">
            <a:avLst/>
          </a:prstGeom>
          <a:solidFill>
            <a:srgbClr val="83AEFB"/>
          </a:solidFill>
          <a:ln cap="flat" cmpd="sng" w="952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7"/>
          <p:cNvSpPr/>
          <p:nvPr/>
        </p:nvSpPr>
        <p:spPr>
          <a:xfrm>
            <a:off x="917125" y="1954350"/>
            <a:ext cx="2112600" cy="1234800"/>
          </a:xfrm>
          <a:prstGeom prst="rect">
            <a:avLst/>
          </a:prstGeom>
          <a:solidFill>
            <a:srgbClr val="EEFF41"/>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7"/>
          <p:cNvSpPr txBox="1"/>
          <p:nvPr/>
        </p:nvSpPr>
        <p:spPr>
          <a:xfrm>
            <a:off x="1238650" y="1249250"/>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DM Sans"/>
                <a:ea typeface="DM Sans"/>
                <a:cs typeface="DM Sans"/>
                <a:sym typeface="DM Sans"/>
              </a:rPr>
              <a:t>C</a:t>
            </a:r>
            <a:r>
              <a:rPr b="1" lang="es" sz="1800">
                <a:latin typeface="DM Sans"/>
                <a:ea typeface="DM Sans"/>
                <a:cs typeface="DM Sans"/>
                <a:sym typeface="DM Sans"/>
              </a:rPr>
              <a:t>AJA 1</a:t>
            </a:r>
            <a:r>
              <a:rPr b="1" i="0" lang="es" sz="1800" u="none" cap="none" strike="noStrike">
                <a:solidFill>
                  <a:srgbClr val="000000"/>
                </a:solidFill>
                <a:latin typeface="DM Sans"/>
                <a:ea typeface="DM Sans"/>
                <a:cs typeface="DM Sans"/>
                <a:sym typeface="DM Sans"/>
              </a:rPr>
              <a:t> </a:t>
            </a:r>
            <a:endParaRPr b="1" i="0" sz="1800" u="none" cap="none" strike="noStrike">
              <a:solidFill>
                <a:srgbClr val="000000"/>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
        <p:nvSpPr>
          <p:cNvPr id="452" name="Google Shape;452;p57"/>
          <p:cNvSpPr txBox="1"/>
          <p:nvPr/>
        </p:nvSpPr>
        <p:spPr>
          <a:xfrm>
            <a:off x="1773125" y="3371275"/>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DM Sans"/>
                <a:ea typeface="DM Sans"/>
                <a:cs typeface="DM Sans"/>
                <a:sym typeface="DM Sans"/>
              </a:rPr>
              <a:t>C</a:t>
            </a:r>
            <a:r>
              <a:rPr b="1" lang="es" sz="1800">
                <a:latin typeface="DM Sans"/>
                <a:ea typeface="DM Sans"/>
                <a:cs typeface="DM Sans"/>
                <a:sym typeface="DM Sans"/>
              </a:rPr>
              <a:t>AJA 3</a:t>
            </a:r>
            <a:r>
              <a:rPr b="1" i="0" lang="es" sz="1800" u="none" cap="none" strike="noStrike">
                <a:solidFill>
                  <a:srgbClr val="000000"/>
                </a:solidFill>
                <a:latin typeface="DM Sans"/>
                <a:ea typeface="DM Sans"/>
                <a:cs typeface="DM Sans"/>
                <a:sym typeface="DM Sans"/>
              </a:rPr>
              <a:t> </a:t>
            </a:r>
            <a:endParaRPr b="1" i="0" sz="1800" u="none" cap="none" strike="noStrike">
              <a:solidFill>
                <a:srgbClr val="000000"/>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
        <p:nvSpPr>
          <p:cNvPr id="453" name="Google Shape;453;p57"/>
          <p:cNvSpPr txBox="1"/>
          <p:nvPr/>
        </p:nvSpPr>
        <p:spPr>
          <a:xfrm>
            <a:off x="1482900" y="2310263"/>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DM Sans"/>
                <a:ea typeface="DM Sans"/>
                <a:cs typeface="DM Sans"/>
                <a:sym typeface="DM Sans"/>
              </a:rPr>
              <a:t>C</a:t>
            </a:r>
            <a:r>
              <a:rPr b="1" lang="es" sz="1800">
                <a:latin typeface="DM Sans"/>
                <a:ea typeface="DM Sans"/>
                <a:cs typeface="DM Sans"/>
                <a:sym typeface="DM Sans"/>
              </a:rPr>
              <a:t>AJA 2</a:t>
            </a:r>
            <a:r>
              <a:rPr b="1" i="0" lang="es" sz="1800" u="none" cap="none" strike="noStrike">
                <a:solidFill>
                  <a:srgbClr val="000000"/>
                </a:solidFill>
                <a:latin typeface="DM Sans"/>
                <a:ea typeface="DM Sans"/>
                <a:cs typeface="DM Sans"/>
                <a:sym typeface="DM Sans"/>
              </a:rPr>
              <a:t> </a:t>
            </a:r>
            <a:endParaRPr b="1" i="0" sz="1800" u="none" cap="none" strike="noStrike">
              <a:solidFill>
                <a:srgbClr val="000000"/>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nvSpPr>
        <p:spPr>
          <a:xfrm>
            <a:off x="1453047" y="2204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a:latin typeface="DM Sans"/>
                <a:ea typeface="DM Sans"/>
                <a:cs typeface="DM Sans"/>
                <a:sym typeface="DM Sans"/>
              </a:rPr>
              <a:t>Ejemplo</a:t>
            </a:r>
            <a:endParaRPr b="1" sz="4000" u="none" cap="none" strike="noStrike">
              <a:solidFill>
                <a:srgbClr val="000000"/>
              </a:solidFill>
              <a:latin typeface="DM Sans"/>
              <a:ea typeface="DM Sans"/>
              <a:cs typeface="DM Sans"/>
              <a:sym typeface="DM Sans"/>
            </a:endParaRPr>
          </a:p>
        </p:txBody>
      </p:sp>
      <p:sp>
        <p:nvSpPr>
          <p:cNvPr id="459" name="Google Shape;459;p58"/>
          <p:cNvSpPr txBox="1"/>
          <p:nvPr/>
        </p:nvSpPr>
        <p:spPr>
          <a:xfrm>
            <a:off x="4408625" y="1383038"/>
            <a:ext cx="4009500" cy="317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decorativas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solid 1px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5px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inline-block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font-size</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32px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font-family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Arial</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que hacen el "problema"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100px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110px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460" name="Google Shape;460;p58"/>
          <p:cNvSpPr txBox="1"/>
          <p:nvPr/>
        </p:nvSpPr>
        <p:spPr>
          <a:xfrm>
            <a:off x="4408625" y="98352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461" name="Google Shape;461;p58"/>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CSS IS &lt;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&gt;AWESOME&lt;/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462" name="Google Shape;462;p58"/>
          <p:cNvSpPr txBox="1"/>
          <p:nvPr/>
        </p:nvSpPr>
        <p:spPr>
          <a:xfrm>
            <a:off x="818275" y="149057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HTML</a:t>
            </a:r>
            <a:endParaRPr b="1" i="0" sz="2000" u="none" cap="none" strike="noStrike">
              <a:solidFill>
                <a:srgbClr val="000000"/>
              </a:solidFill>
              <a:latin typeface="DM Sans"/>
              <a:ea typeface="DM Sans"/>
              <a:cs typeface="DM Sans"/>
              <a:sym typeface="DM Sans"/>
            </a:endParaRPr>
          </a:p>
        </p:txBody>
      </p:sp>
      <p:pic>
        <p:nvPicPr>
          <p:cNvPr id="463" name="Google Shape;463;p58"/>
          <p:cNvPicPr preferRelativeResize="0"/>
          <p:nvPr/>
        </p:nvPicPr>
        <p:blipFill rotWithShape="1">
          <a:blip r:embed="rId3">
            <a:alphaModFix/>
          </a:blip>
          <a:srcRect b="0" l="0" r="0" t="0"/>
          <a:stretch/>
        </p:blipFill>
        <p:spPr>
          <a:xfrm>
            <a:off x="1562463" y="3254975"/>
            <a:ext cx="2486025" cy="1600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nvSpPr>
        <p:spPr>
          <a:xfrm>
            <a:off x="1453047" y="2204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a:latin typeface="DM Sans"/>
                <a:ea typeface="DM Sans"/>
                <a:cs typeface="DM Sans"/>
                <a:sym typeface="DM Sans"/>
              </a:rPr>
              <a:t>Solución</a:t>
            </a:r>
            <a:endParaRPr b="1" sz="4000" u="none" cap="none" strike="noStrike">
              <a:solidFill>
                <a:srgbClr val="000000"/>
              </a:solidFill>
              <a:latin typeface="DM Sans"/>
              <a:ea typeface="DM Sans"/>
              <a:cs typeface="DM Sans"/>
              <a:sym typeface="DM Sans"/>
            </a:endParaRPr>
          </a:p>
        </p:txBody>
      </p:sp>
      <p:sp>
        <p:nvSpPr>
          <p:cNvPr id="469" name="Google Shape;469;p59"/>
          <p:cNvSpPr txBox="1"/>
          <p:nvPr/>
        </p:nvSpPr>
        <p:spPr>
          <a:xfrm>
            <a:off x="4377850" y="1280150"/>
            <a:ext cx="4072200" cy="3639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decorativas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solid 1px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5px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inline-block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font-size</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32px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font-family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Arial</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que hacen el "problema"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100px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110px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solucion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overflow</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hidden</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470" name="Google Shape;470;p59"/>
          <p:cNvSpPr txBox="1"/>
          <p:nvPr/>
        </p:nvSpPr>
        <p:spPr>
          <a:xfrm>
            <a:off x="4265575" y="8343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471" name="Google Shape;471;p59"/>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CSS IS &lt;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&gt;AWESOME&lt;/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472" name="Google Shape;472;p59"/>
          <p:cNvSpPr txBox="1"/>
          <p:nvPr/>
        </p:nvSpPr>
        <p:spPr>
          <a:xfrm>
            <a:off x="818275" y="15504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HTML</a:t>
            </a:r>
            <a:endParaRPr b="1" i="0" sz="2000" u="none" cap="none" strike="noStrike">
              <a:solidFill>
                <a:srgbClr val="000000"/>
              </a:solidFill>
              <a:latin typeface="DM Sans"/>
              <a:ea typeface="DM Sans"/>
              <a:cs typeface="DM Sans"/>
              <a:sym typeface="DM Sans"/>
            </a:endParaRPr>
          </a:p>
        </p:txBody>
      </p:sp>
      <p:pic>
        <p:nvPicPr>
          <p:cNvPr id="473" name="Google Shape;473;p59"/>
          <p:cNvPicPr preferRelativeResize="0"/>
          <p:nvPr/>
        </p:nvPicPr>
        <p:blipFill rotWithShape="1">
          <a:blip r:embed="rId3">
            <a:alphaModFix/>
          </a:blip>
          <a:srcRect b="0" l="0" r="0" t="0"/>
          <a:stretch/>
        </p:blipFill>
        <p:spPr>
          <a:xfrm>
            <a:off x="1557063" y="3228175"/>
            <a:ext cx="2371725" cy="1762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txBox="1"/>
          <p:nvPr/>
        </p:nvSpPr>
        <p:spPr>
          <a:xfrm>
            <a:off x="457725" y="579725"/>
            <a:ext cx="534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Espacio exterior</a:t>
            </a:r>
            <a:endParaRPr b="1" sz="4000">
              <a:solidFill>
                <a:schemeClr val="dk1"/>
              </a:solidFill>
              <a:latin typeface="DM Sans"/>
              <a:ea typeface="DM Sans"/>
              <a:cs typeface="DM Sans"/>
              <a:sym typeface="DM Sans"/>
            </a:endParaRPr>
          </a:p>
        </p:txBody>
      </p:sp>
      <p:sp>
        <p:nvSpPr>
          <p:cNvPr id="479" name="Google Shape;479;p60"/>
          <p:cNvSpPr txBox="1"/>
          <p:nvPr/>
        </p:nvSpPr>
        <p:spPr>
          <a:xfrm>
            <a:off x="578750" y="1377750"/>
            <a:ext cx="3244200" cy="362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i="1" lang="es" sz="1350" u="none" cap="none" strike="noStrike">
                <a:solidFill>
                  <a:srgbClr val="000000"/>
                </a:solidFill>
                <a:latin typeface="DM Sans"/>
                <a:ea typeface="DM Sans"/>
                <a:cs typeface="DM Sans"/>
                <a:sym typeface="DM Sans"/>
              </a:rPr>
              <a:t>Margin (márgenes)</a:t>
            </a:r>
            <a:endParaRPr i="1" sz="1350" u="none" cap="none" strike="noStrike">
              <a:solidFill>
                <a:srgbClr val="000000"/>
              </a:solidFill>
              <a:latin typeface="DM Sans"/>
              <a:ea typeface="DM Sans"/>
              <a:cs typeface="DM Sans"/>
              <a:sym typeface="DM Sans"/>
            </a:endParaRPr>
          </a:p>
          <a:p>
            <a:pPr indent="0" lvl="0" marL="0" marR="0" rtl="0" algn="l">
              <a:lnSpc>
                <a:spcPct val="115000"/>
              </a:lnSpc>
              <a:spcBef>
                <a:spcPts val="600"/>
              </a:spcBef>
              <a:spcAft>
                <a:spcPts val="0"/>
              </a:spcAft>
              <a:buNone/>
            </a:pPr>
            <a:r>
              <a:rPr i="0" lang="es" sz="1350" u="none" cap="none" strike="noStrike">
                <a:solidFill>
                  <a:srgbClr val="000000"/>
                </a:solidFill>
                <a:latin typeface="DM Sans"/>
                <a:ea typeface="DM Sans"/>
                <a:cs typeface="DM Sans"/>
                <a:sym typeface="DM Sans"/>
              </a:rPr>
              <a:t>Las propiedades </a:t>
            </a:r>
            <a:r>
              <a:rPr i="1" lang="es" sz="1350" u="none" cap="none" strike="noStrike">
                <a:solidFill>
                  <a:srgbClr val="000000"/>
                </a:solidFill>
                <a:highlight>
                  <a:srgbClr val="FCB6E8"/>
                </a:highlight>
                <a:latin typeface="DM Sans"/>
                <a:ea typeface="DM Sans"/>
                <a:cs typeface="DM Sans"/>
                <a:sym typeface="DM Sans"/>
              </a:rPr>
              <a:t>margin-top, margin-right, margin-bottom y margin-left</a:t>
            </a:r>
            <a:r>
              <a:rPr i="0" lang="es" sz="1350" u="none" cap="none" strike="noStrike">
                <a:solidFill>
                  <a:srgbClr val="000000"/>
                </a:solidFill>
                <a:highlight>
                  <a:srgbClr val="FCB6E8"/>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se utilizan para definir los márgenes de cada uno de los lados del elemento por separado.</a:t>
            </a:r>
            <a:br>
              <a:rPr i="0" lang="es" sz="1350" u="none" cap="none" strike="noStrike">
                <a:solidFill>
                  <a:srgbClr val="000000"/>
                </a:solidFill>
                <a:latin typeface="DM Sans"/>
                <a:ea typeface="DM Sans"/>
                <a:cs typeface="DM Sans"/>
                <a:sym typeface="DM Sans"/>
              </a:rPr>
            </a:b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Puedes definir los 4 lados (forma abreviada “</a:t>
            </a:r>
            <a:r>
              <a:rPr i="1" lang="es" sz="1350" u="none" cap="none" strike="noStrike">
                <a:solidFill>
                  <a:srgbClr val="000000"/>
                </a:solidFill>
                <a:latin typeface="DM Sans"/>
                <a:ea typeface="DM Sans"/>
                <a:cs typeface="DM Sans"/>
                <a:sym typeface="DM Sans"/>
              </a:rPr>
              <a:t>margin</a:t>
            </a:r>
            <a:r>
              <a:rPr i="0" lang="es" sz="1350" u="none" cap="none" strike="noStrike">
                <a:solidFill>
                  <a:srgbClr val="000000"/>
                </a:solidFill>
                <a:latin typeface="DM Sans"/>
                <a:ea typeface="DM Sans"/>
                <a:cs typeface="DM Sans"/>
                <a:sym typeface="DM Sans"/>
              </a:rPr>
              <a:t>”) o sólo aquellos que necesites.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
        <p:nvSpPr>
          <p:cNvPr id="480" name="Google Shape;480;p60"/>
          <p:cNvSpPr/>
          <p:nvPr/>
        </p:nvSpPr>
        <p:spPr>
          <a:xfrm>
            <a:off x="4388250" y="1497651"/>
            <a:ext cx="4366200" cy="2890500"/>
          </a:xfrm>
          <a:prstGeom prst="rect">
            <a:avLst/>
          </a:prstGeom>
          <a:noFill/>
          <a:ln cap="flat" cmpd="sng" w="2857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0"/>
          <p:cNvSpPr/>
          <p:nvPr/>
        </p:nvSpPr>
        <p:spPr>
          <a:xfrm>
            <a:off x="5525250" y="2499125"/>
            <a:ext cx="2092200" cy="1000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0"/>
          <p:cNvSpPr txBox="1"/>
          <p:nvPr/>
        </p:nvSpPr>
        <p:spPr>
          <a:xfrm>
            <a:off x="5872350" y="2768375"/>
            <a:ext cx="1398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latin typeface="DM Sans"/>
                <a:ea typeface="DM Sans"/>
                <a:cs typeface="DM Sans"/>
                <a:sym typeface="DM Sans"/>
              </a:rPr>
              <a:t>Caja</a:t>
            </a:r>
            <a:endParaRPr b="1" sz="1800">
              <a:latin typeface="DM Sans"/>
              <a:ea typeface="DM Sans"/>
              <a:cs typeface="DM Sans"/>
              <a:sym typeface="DM Sans"/>
            </a:endParaRPr>
          </a:p>
        </p:txBody>
      </p:sp>
      <p:cxnSp>
        <p:nvCxnSpPr>
          <p:cNvPr id="483" name="Google Shape;483;p60"/>
          <p:cNvCxnSpPr/>
          <p:nvPr/>
        </p:nvCxnSpPr>
        <p:spPr>
          <a:xfrm rot="10800000">
            <a:off x="4384450" y="2995925"/>
            <a:ext cx="1132800" cy="6600"/>
          </a:xfrm>
          <a:prstGeom prst="straightConnector1">
            <a:avLst/>
          </a:prstGeom>
          <a:noFill/>
          <a:ln cap="flat" cmpd="sng" w="9525">
            <a:solidFill>
              <a:srgbClr val="595959"/>
            </a:solidFill>
            <a:prstDash val="solid"/>
            <a:round/>
            <a:headEnd len="med" w="med" type="triangle"/>
            <a:tailEnd len="med" w="med" type="triangle"/>
          </a:ln>
        </p:spPr>
      </p:cxnSp>
      <p:sp>
        <p:nvSpPr>
          <p:cNvPr id="484" name="Google Shape;484;p60"/>
          <p:cNvSpPr txBox="1"/>
          <p:nvPr/>
        </p:nvSpPr>
        <p:spPr>
          <a:xfrm>
            <a:off x="4388250" y="2990850"/>
            <a:ext cx="52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margin-left</a:t>
            </a:r>
            <a:endParaRPr>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nvSpPr>
        <p:spPr>
          <a:xfrm>
            <a:off x="856101" y="452025"/>
            <a:ext cx="5480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C</a:t>
            </a:r>
            <a:r>
              <a:rPr b="1" lang="es" sz="4000">
                <a:latin typeface="DM Sans"/>
                <a:ea typeface="DM Sans"/>
                <a:cs typeface="DM Sans"/>
                <a:sym typeface="DM Sans"/>
              </a:rPr>
              <a:t>ódigo ejemplo</a:t>
            </a:r>
            <a:endParaRPr b="1" sz="4000" u="none" cap="none" strike="noStrike">
              <a:solidFill>
                <a:srgbClr val="000000"/>
              </a:solidFill>
              <a:latin typeface="DM Sans"/>
              <a:ea typeface="DM Sans"/>
              <a:cs typeface="DM Sans"/>
              <a:sym typeface="DM Sans"/>
            </a:endParaRPr>
          </a:p>
        </p:txBody>
      </p:sp>
      <p:sp>
        <p:nvSpPr>
          <p:cNvPr id="490" name="Google Shape;490;p61"/>
          <p:cNvSpPr txBox="1"/>
          <p:nvPr/>
        </p:nvSpPr>
        <p:spPr>
          <a:xfrm>
            <a:off x="3818650" y="1445400"/>
            <a:ext cx="4366200" cy="2918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100" u="none" cap="none" strike="noStrike">
                <a:solidFill>
                  <a:srgbClr val="800000"/>
                </a:solidFill>
                <a:latin typeface="Consolas"/>
                <a:ea typeface="Consolas"/>
                <a:cs typeface="Consolas"/>
                <a:sym typeface="Consolas"/>
              </a:rPr>
              <a:t>div</a:t>
            </a:r>
            <a:r>
              <a:rPr b="0" i="0" lang="es" sz="1100" u="none" cap="none" strike="noStrike">
                <a:solidFill>
                  <a:srgbClr val="000000"/>
                </a:solidFill>
                <a:latin typeface="Consolas"/>
                <a:ea typeface="Consolas"/>
                <a:cs typeface="Consolas"/>
                <a:sym typeface="Consolas"/>
              </a:rPr>
              <a:t>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margin-top</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5px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margin-right</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10px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margin-bottom</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12px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margin-left</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15px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8000"/>
                </a:solidFill>
                <a:latin typeface="Consolas"/>
                <a:ea typeface="Consolas"/>
                <a:cs typeface="Consolas"/>
                <a:sym typeface="Consolas"/>
              </a:rPr>
              <a:t>/* forma abreviada pone en top, right, bottom, left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800000"/>
                </a:solidFill>
                <a:latin typeface="Consolas"/>
                <a:ea typeface="Consolas"/>
                <a:cs typeface="Consolas"/>
                <a:sym typeface="Consolas"/>
              </a:rPr>
              <a:t>div</a:t>
            </a:r>
            <a:r>
              <a:rPr b="0" i="0" lang="es" sz="1100" u="none" cap="none" strike="noStrike">
                <a:solidFill>
                  <a:srgbClr val="000000"/>
                </a:solidFill>
                <a:latin typeface="Consolas"/>
                <a:ea typeface="Consolas"/>
                <a:cs typeface="Consolas"/>
                <a:sym typeface="Consolas"/>
              </a:rPr>
              <a:t> {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5px</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10px</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12px</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15px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p:txBody>
      </p:sp>
      <p:sp>
        <p:nvSpPr>
          <p:cNvPr id="491" name="Google Shape;491;p61"/>
          <p:cNvSpPr txBox="1"/>
          <p:nvPr/>
        </p:nvSpPr>
        <p:spPr>
          <a:xfrm>
            <a:off x="370125" y="4659675"/>
            <a:ext cx="7074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1200" u="sng" cap="none" strike="noStrike">
                <a:solidFill>
                  <a:srgbClr val="0097A7"/>
                </a:solidFill>
                <a:highlight>
                  <a:srgbClr val="EAFF6A"/>
                </a:highlight>
                <a:latin typeface="DM Sans"/>
                <a:ea typeface="DM Sans"/>
                <a:cs typeface="DM Sans"/>
                <a:sym typeface="DM Sans"/>
                <a:hlinkClick r:id="rId3">
                  <a:extLst>
                    <a:ext uri="{A12FA001-AC4F-418D-AE19-62706E023703}">
                      <ahyp:hlinkClr val="tx"/>
                    </a:ext>
                  </a:extLst>
                </a:hlinkClick>
              </a:rPr>
              <a:t>Más información sobre Margin</a:t>
            </a:r>
            <a:r>
              <a:rPr i="0" lang="es" sz="1200" u="none" cap="none" strike="noStrike">
                <a:solidFill>
                  <a:srgbClr val="000000"/>
                </a:solidFill>
                <a:highlight>
                  <a:srgbClr val="EAFF6A"/>
                </a:highlight>
                <a:latin typeface="DM Sans"/>
                <a:ea typeface="DM Sans"/>
                <a:cs typeface="DM Sans"/>
                <a:sym typeface="DM Sans"/>
              </a:rPr>
              <a:t> | Nota: se pueden resumir los 4 lados poniendo solo “margin: valor”  </a:t>
            </a:r>
            <a:endParaRPr i="0" sz="1200" u="none" cap="none" strike="noStrike">
              <a:solidFill>
                <a:srgbClr val="000000"/>
              </a:solidFill>
              <a:highlight>
                <a:srgbClr val="EAFF6A"/>
              </a:highlight>
              <a:latin typeface="DM Sans"/>
              <a:ea typeface="DM Sans"/>
              <a:cs typeface="DM Sans"/>
              <a:sym typeface="DM Sans"/>
            </a:endParaRPr>
          </a:p>
        </p:txBody>
      </p:sp>
      <p:sp>
        <p:nvSpPr>
          <p:cNvPr id="492" name="Google Shape;492;p61"/>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493" name="Google Shape;493;p61"/>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494" name="Google Shape;494;p61"/>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495" name="Google Shape;495;p61"/>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496" name="Google Shape;496;p61"/>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497" name="Google Shape;497;p61"/>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5px</a:t>
            </a:r>
            <a:endParaRPr b="1" i="0" sz="1800" u="none" cap="none" strike="noStrike">
              <a:solidFill>
                <a:srgbClr val="000000"/>
              </a:solidFill>
              <a:latin typeface="DM Sans"/>
              <a:ea typeface="DM Sans"/>
              <a:cs typeface="DM Sans"/>
              <a:sym typeface="DM Sans"/>
            </a:endParaRPr>
          </a:p>
        </p:txBody>
      </p:sp>
      <p:sp>
        <p:nvSpPr>
          <p:cNvPr id="498" name="Google Shape;498;p61"/>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10px</a:t>
            </a:r>
            <a:endParaRPr b="1" i="0" sz="1800" u="none" cap="none" strike="noStrike">
              <a:solidFill>
                <a:srgbClr val="000000"/>
              </a:solidFill>
              <a:latin typeface="DM Sans"/>
              <a:ea typeface="DM Sans"/>
              <a:cs typeface="DM Sans"/>
              <a:sym typeface="DM Sans"/>
            </a:endParaRPr>
          </a:p>
        </p:txBody>
      </p:sp>
      <p:sp>
        <p:nvSpPr>
          <p:cNvPr id="499" name="Google Shape;499;p61"/>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12px</a:t>
            </a:r>
            <a:endParaRPr b="1" i="0" sz="1800" u="none" cap="none" strike="noStrike">
              <a:solidFill>
                <a:srgbClr val="000000"/>
              </a:solidFill>
              <a:latin typeface="DM Sans"/>
              <a:ea typeface="DM Sans"/>
              <a:cs typeface="DM Sans"/>
              <a:sym typeface="DM Sans"/>
            </a:endParaRPr>
          </a:p>
        </p:txBody>
      </p:sp>
      <p:sp>
        <p:nvSpPr>
          <p:cNvPr id="500" name="Google Shape;500;p61"/>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15px</a:t>
            </a:r>
            <a:endParaRPr b="1" i="0" sz="1800" u="none" cap="none" strike="noStrike">
              <a:solidFill>
                <a:srgbClr val="000000"/>
              </a:solidFill>
              <a:latin typeface="DM Sans"/>
              <a:ea typeface="DM Sans"/>
              <a:cs typeface="DM Sans"/>
              <a:sym typeface="DM Sans"/>
            </a:endParaRPr>
          </a:p>
        </p:txBody>
      </p:sp>
      <p:cxnSp>
        <p:nvCxnSpPr>
          <p:cNvPr id="501" name="Google Shape;501;p61"/>
          <p:cNvCxnSpPr/>
          <p:nvPr/>
        </p:nvCxnSpPr>
        <p:spPr>
          <a:xfrm>
            <a:off x="2704825" y="2238750"/>
            <a:ext cx="351900" cy="513600"/>
          </a:xfrm>
          <a:prstGeom prst="straightConnector1">
            <a:avLst/>
          </a:prstGeom>
          <a:noFill/>
          <a:ln cap="flat" cmpd="sng" w="28575">
            <a:solidFill>
              <a:srgbClr val="FF00FF"/>
            </a:solidFill>
            <a:prstDash val="solid"/>
            <a:round/>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2"/>
          <p:cNvSpPr txBox="1"/>
          <p:nvPr/>
        </p:nvSpPr>
        <p:spPr>
          <a:xfrm>
            <a:off x="856101" y="452025"/>
            <a:ext cx="5480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a:latin typeface="DM Sans"/>
                <a:ea typeface="DM Sans"/>
                <a:cs typeface="DM Sans"/>
                <a:sym typeface="DM Sans"/>
              </a:rPr>
              <a:t>Espacio interior</a:t>
            </a:r>
            <a:endParaRPr b="1" sz="4000" u="none" cap="none" strike="noStrike">
              <a:solidFill>
                <a:srgbClr val="000000"/>
              </a:solidFill>
              <a:latin typeface="DM Sans"/>
              <a:ea typeface="DM Sans"/>
              <a:cs typeface="DM Sans"/>
              <a:sym typeface="DM Sans"/>
            </a:endParaRPr>
          </a:p>
        </p:txBody>
      </p:sp>
      <p:sp>
        <p:nvSpPr>
          <p:cNvPr id="507" name="Google Shape;507;p62"/>
          <p:cNvSpPr txBox="1"/>
          <p:nvPr/>
        </p:nvSpPr>
        <p:spPr>
          <a:xfrm>
            <a:off x="1064975" y="1613560"/>
            <a:ext cx="3326100" cy="281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1" lang="es" sz="1350" u="none" cap="none" strike="noStrike">
                <a:solidFill>
                  <a:srgbClr val="000000"/>
                </a:solidFill>
                <a:latin typeface="DM Sans"/>
                <a:ea typeface="DM Sans"/>
                <a:cs typeface="DM Sans"/>
                <a:sym typeface="DM Sans"/>
              </a:rPr>
              <a:t>Padding (relleno)</a:t>
            </a:r>
            <a:endParaRPr b="1" sz="1350" u="none" cap="none" strike="noStrike">
              <a:solidFill>
                <a:srgbClr val="000000"/>
              </a:solidFill>
              <a:latin typeface="DM Sans"/>
              <a:ea typeface="DM Sans"/>
              <a:cs typeface="DM Sans"/>
              <a:sym typeface="DM Sans"/>
            </a:endParaRPr>
          </a:p>
          <a:p>
            <a:pPr indent="0" lvl="0" marL="0" marR="0" rtl="0" algn="l">
              <a:lnSpc>
                <a:spcPct val="115000"/>
              </a:lnSpc>
              <a:spcBef>
                <a:spcPts val="600"/>
              </a:spcBef>
              <a:spcAft>
                <a:spcPts val="0"/>
              </a:spcAft>
              <a:buNone/>
            </a:pPr>
            <a:r>
              <a:rPr lang="es" sz="1350" u="none" cap="none" strike="noStrike">
                <a:solidFill>
                  <a:srgbClr val="000000"/>
                </a:solidFill>
                <a:latin typeface="DM Sans"/>
                <a:ea typeface="DM Sans"/>
                <a:cs typeface="DM Sans"/>
                <a:sym typeface="DM Sans"/>
              </a:rPr>
              <a:t>Las propiedades </a:t>
            </a:r>
            <a:r>
              <a:rPr lang="es" sz="1350" u="none" cap="none" strike="noStrike">
                <a:solidFill>
                  <a:srgbClr val="000000"/>
                </a:solidFill>
                <a:highlight>
                  <a:srgbClr val="FCB6E8"/>
                </a:highlight>
                <a:latin typeface="DM Sans"/>
                <a:ea typeface="DM Sans"/>
                <a:cs typeface="DM Sans"/>
                <a:sym typeface="DM Sans"/>
              </a:rPr>
              <a:t>padding-top, padding-right, padding-bottom y padding-left </a:t>
            </a:r>
            <a:r>
              <a:rPr lang="es" sz="1350" u="none" cap="none" strike="noStrike">
                <a:solidFill>
                  <a:srgbClr val="000000"/>
                </a:solidFill>
                <a:latin typeface="DM Sans"/>
                <a:ea typeface="DM Sans"/>
                <a:cs typeface="DM Sans"/>
                <a:sym typeface="DM Sans"/>
              </a:rPr>
              <a:t>se utilizan para definir los espacios internos de cada uno de los lados del elemento, por separado.</a:t>
            </a:r>
            <a:br>
              <a:rPr lang="es" sz="1350" u="none" cap="none" strike="noStrike">
                <a:solidFill>
                  <a:srgbClr val="000000"/>
                </a:solidFill>
                <a:latin typeface="DM Sans"/>
                <a:ea typeface="DM Sans"/>
                <a:cs typeface="DM Sans"/>
                <a:sym typeface="DM Sans"/>
              </a:rPr>
            </a:br>
            <a:endParaRPr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rPr lang="es" sz="1350" u="none" cap="none" strike="noStrike">
                <a:solidFill>
                  <a:srgbClr val="000000"/>
                </a:solidFill>
                <a:latin typeface="DM Sans"/>
                <a:ea typeface="DM Sans"/>
                <a:cs typeface="DM Sans"/>
                <a:sym typeface="DM Sans"/>
              </a:rPr>
              <a:t>Puedes definir los </a:t>
            </a:r>
            <a:r>
              <a:rPr lang="es" sz="1350">
                <a:latin typeface="DM Sans"/>
                <a:ea typeface="DM Sans"/>
                <a:cs typeface="DM Sans"/>
                <a:sym typeface="DM Sans"/>
              </a:rPr>
              <a:t>cuatro </a:t>
            </a:r>
            <a:r>
              <a:rPr lang="es" sz="1350" u="none" cap="none" strike="noStrike">
                <a:solidFill>
                  <a:srgbClr val="000000"/>
                </a:solidFill>
                <a:latin typeface="DM Sans"/>
                <a:ea typeface="DM Sans"/>
                <a:cs typeface="DM Sans"/>
                <a:sym typeface="DM Sans"/>
              </a:rPr>
              <a:t>lados (forma abreviada “padding”) o sólo aquellos que necesites. </a:t>
            </a:r>
            <a:endParaRPr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u="none" cap="none" strike="noStrike">
              <a:solidFill>
                <a:srgbClr val="000000"/>
              </a:solidFill>
              <a:highlight>
                <a:srgbClr val="FFFFFF"/>
              </a:highlight>
              <a:latin typeface="DM Sans"/>
              <a:ea typeface="DM Sans"/>
              <a:cs typeface="DM Sans"/>
              <a:sym typeface="DM Sans"/>
            </a:endParaRPr>
          </a:p>
        </p:txBody>
      </p:sp>
      <p:pic>
        <p:nvPicPr>
          <p:cNvPr id="508" name="Google Shape;508;p62"/>
          <p:cNvPicPr preferRelativeResize="0"/>
          <p:nvPr/>
        </p:nvPicPr>
        <p:blipFill rotWithShape="1">
          <a:blip r:embed="rId3">
            <a:alphaModFix/>
          </a:blip>
          <a:srcRect b="0" l="0" r="0" t="0"/>
          <a:stretch/>
        </p:blipFill>
        <p:spPr>
          <a:xfrm>
            <a:off x="4635800" y="1381438"/>
            <a:ext cx="4203400" cy="328152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14" name="Google Shape;514;p63"/>
          <p:cNvSpPr txBox="1"/>
          <p:nvPr/>
        </p:nvSpPr>
        <p:spPr>
          <a:xfrm>
            <a:off x="476247" y="312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C</a:t>
            </a:r>
            <a:r>
              <a:rPr b="1" lang="es" sz="4000">
                <a:latin typeface="DM Sans"/>
                <a:ea typeface="DM Sans"/>
                <a:cs typeface="DM Sans"/>
                <a:sym typeface="DM Sans"/>
              </a:rPr>
              <a:t>ódigo ejemplo</a:t>
            </a:r>
            <a:endParaRPr b="1" sz="4000" u="none" cap="none" strike="noStrike">
              <a:solidFill>
                <a:srgbClr val="000000"/>
              </a:solidFill>
              <a:latin typeface="DM Sans"/>
              <a:ea typeface="DM Sans"/>
              <a:cs typeface="DM Sans"/>
              <a:sym typeface="DM Sans"/>
            </a:endParaRPr>
          </a:p>
        </p:txBody>
      </p:sp>
      <p:sp>
        <p:nvSpPr>
          <p:cNvPr id="515" name="Google Shape;515;p63"/>
          <p:cNvSpPr txBox="1"/>
          <p:nvPr/>
        </p:nvSpPr>
        <p:spPr>
          <a:xfrm>
            <a:off x="4792675" y="0"/>
            <a:ext cx="4351200" cy="5143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padding-top</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padding-right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padding-bottom</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padding-left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8000"/>
                </a:solidFill>
                <a:latin typeface="Consolas"/>
                <a:ea typeface="Consolas"/>
                <a:cs typeface="Consolas"/>
                <a:sym typeface="Consolas"/>
              </a:rPr>
              <a:t>/* forma abreviada */</a:t>
            </a:r>
            <a:endParaRPr b="0" i="0" sz="16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p:txBody>
      </p:sp>
      <p:sp>
        <p:nvSpPr>
          <p:cNvPr id="516" name="Google Shape;516;p63"/>
          <p:cNvSpPr txBox="1"/>
          <p:nvPr/>
        </p:nvSpPr>
        <p:spPr>
          <a:xfrm>
            <a:off x="370125" y="4497975"/>
            <a:ext cx="7074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1300" u="sng" cap="none" strike="noStrike">
                <a:solidFill>
                  <a:srgbClr val="0097A7"/>
                </a:solidFill>
                <a:highlight>
                  <a:srgbClr val="EAFF6A"/>
                </a:highlight>
                <a:latin typeface="DM Sans"/>
                <a:ea typeface="DM Sans"/>
                <a:cs typeface="DM Sans"/>
                <a:sym typeface="DM Sans"/>
                <a:hlinkClick r:id="rId4">
                  <a:extLst>
                    <a:ext uri="{A12FA001-AC4F-418D-AE19-62706E023703}">
                      <ahyp:hlinkClr val="tx"/>
                    </a:ext>
                  </a:extLst>
                </a:hlinkClick>
              </a:rPr>
              <a:t>Más información sobre padding</a:t>
            </a:r>
            <a:r>
              <a:rPr i="0" lang="es" sz="1300" u="none" cap="none" strike="noStrike">
                <a:solidFill>
                  <a:srgbClr val="000000"/>
                </a:solidFill>
                <a:highlight>
                  <a:srgbClr val="EAFF6A"/>
                </a:highlight>
                <a:latin typeface="DM Sans"/>
                <a:ea typeface="DM Sans"/>
                <a:cs typeface="DM Sans"/>
                <a:sym typeface="DM Sans"/>
              </a:rPr>
              <a:t> | Nota: se pueden resumir los 4 lados poniendo solo “margin: valor”  </a:t>
            </a:r>
            <a:endParaRPr i="0" sz="1300" u="none" cap="none" strike="noStrike">
              <a:solidFill>
                <a:srgbClr val="000000"/>
              </a:solidFill>
              <a:highlight>
                <a:srgbClr val="EAFF6A"/>
              </a:highlight>
              <a:latin typeface="DM Sans"/>
              <a:ea typeface="DM Sans"/>
              <a:cs typeface="DM Sans"/>
              <a:sym typeface="DM Sans"/>
            </a:endParaRPr>
          </a:p>
        </p:txBody>
      </p:sp>
      <p:sp>
        <p:nvSpPr>
          <p:cNvPr id="517" name="Google Shape;517;p63"/>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18" name="Google Shape;518;p63"/>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19" name="Google Shape;519;p63"/>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20" name="Google Shape;520;p63"/>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21" name="Google Shape;521;p63"/>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22" name="Google Shape;522;p63"/>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5px</a:t>
            </a:r>
            <a:endParaRPr b="1" i="0" sz="1800" u="none" cap="none" strike="noStrike">
              <a:solidFill>
                <a:srgbClr val="000000"/>
              </a:solidFill>
              <a:latin typeface="DM Sans"/>
              <a:ea typeface="DM Sans"/>
              <a:cs typeface="DM Sans"/>
              <a:sym typeface="DM Sans"/>
            </a:endParaRPr>
          </a:p>
        </p:txBody>
      </p:sp>
      <p:sp>
        <p:nvSpPr>
          <p:cNvPr id="523" name="Google Shape;523;p63"/>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10px</a:t>
            </a:r>
            <a:endParaRPr b="1" i="0" sz="1800" u="none" cap="none" strike="noStrike">
              <a:solidFill>
                <a:srgbClr val="000000"/>
              </a:solidFill>
              <a:latin typeface="DM Sans"/>
              <a:ea typeface="DM Sans"/>
              <a:cs typeface="DM Sans"/>
              <a:sym typeface="DM Sans"/>
            </a:endParaRPr>
          </a:p>
        </p:txBody>
      </p:sp>
      <p:sp>
        <p:nvSpPr>
          <p:cNvPr id="524" name="Google Shape;524;p63"/>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12px</a:t>
            </a:r>
            <a:endParaRPr b="1" i="0" sz="1800" u="none" cap="none" strike="noStrike">
              <a:solidFill>
                <a:srgbClr val="000000"/>
              </a:solidFill>
              <a:latin typeface="DM Sans"/>
              <a:ea typeface="DM Sans"/>
              <a:cs typeface="DM Sans"/>
              <a:sym typeface="DM Sans"/>
            </a:endParaRPr>
          </a:p>
        </p:txBody>
      </p:sp>
      <p:sp>
        <p:nvSpPr>
          <p:cNvPr id="525" name="Google Shape;525;p63"/>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s" sz="1800" u="none" cap="none" strike="noStrike">
                <a:solidFill>
                  <a:srgbClr val="000000"/>
                </a:solidFill>
                <a:latin typeface="DM Sans"/>
                <a:ea typeface="DM Sans"/>
                <a:cs typeface="DM Sans"/>
                <a:sym typeface="DM Sans"/>
              </a:rPr>
              <a:t>15px</a:t>
            </a:r>
            <a:endParaRPr b="1" i="0" sz="1800" u="none" cap="none" strike="noStrike">
              <a:solidFill>
                <a:srgbClr val="000000"/>
              </a:solidFill>
              <a:latin typeface="DM Sans"/>
              <a:ea typeface="DM Sans"/>
              <a:cs typeface="DM Sans"/>
              <a:sym typeface="DM Sans"/>
            </a:endParaRPr>
          </a:p>
        </p:txBody>
      </p:sp>
      <p:cxnSp>
        <p:nvCxnSpPr>
          <p:cNvPr id="526" name="Google Shape;526;p63"/>
          <p:cNvCxnSpPr/>
          <p:nvPr/>
        </p:nvCxnSpPr>
        <p:spPr>
          <a:xfrm>
            <a:off x="2704825" y="2238750"/>
            <a:ext cx="351900" cy="513600"/>
          </a:xfrm>
          <a:prstGeom prst="straightConnector1">
            <a:avLst/>
          </a:prstGeom>
          <a:noFill/>
          <a:ln cap="flat" cmpd="sng" w="28575">
            <a:solidFill>
              <a:srgbClr val="EF89D2"/>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N°0</a:t>
            </a:r>
            <a:r>
              <a:rPr lang="es" sz="1600">
                <a:solidFill>
                  <a:schemeClr val="dk1"/>
                </a:solidFill>
                <a:latin typeface="DM Sans"/>
                <a:ea typeface="DM Sans"/>
                <a:cs typeface="DM Sans"/>
                <a:sym typeface="DM Sans"/>
              </a:rPr>
              <a:t>3</a:t>
            </a:r>
            <a:endParaRPr b="0" i="0" sz="1400" u="none" cap="none" strike="noStrike">
              <a:solidFill>
                <a:srgbClr val="000000"/>
              </a:solidFill>
              <a:latin typeface="DM Sans"/>
              <a:ea typeface="DM Sans"/>
              <a:cs typeface="DM Sans"/>
              <a:sym typeface="DM Sans"/>
            </a:endParaRPr>
          </a:p>
        </p:txBody>
      </p:sp>
      <p:sp>
        <p:nvSpPr>
          <p:cNvPr id="78" name="Google Shape;78;p19"/>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79" name="Google Shape;79;p19"/>
          <p:cNvSpPr txBox="1"/>
          <p:nvPr/>
        </p:nvSpPr>
        <p:spPr>
          <a:xfrm>
            <a:off x="483500" y="14822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350" u="none" cap="none" strike="noStrike">
                <a:solidFill>
                  <a:srgbClr val="000000"/>
                </a:solidFill>
                <a:highlight>
                  <a:srgbClr val="EAFF6A"/>
                </a:highlight>
                <a:latin typeface="DM Sans"/>
                <a:ea typeface="DM Sans"/>
                <a:cs typeface="DM Sans"/>
                <a:sym typeface="DM Sans"/>
              </a:rPr>
              <a:t>Joroba de camello:</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permite que se puedan leer de forma más simple palabras compuestas.</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highlight>
                  <a:srgbClr val="EAFF6A"/>
                </a:highlight>
                <a:latin typeface="DM Sans"/>
                <a:ea typeface="DM Sans"/>
                <a:cs typeface="DM Sans"/>
                <a:sym typeface="DM Sans"/>
              </a:rPr>
              <a:t>Reset CSS:</a:t>
            </a:r>
            <a:r>
              <a:rPr b="1" i="0" lang="es" sz="1350" u="none" cap="none" strike="noStrike">
                <a:solidFill>
                  <a:srgbClr val="000000"/>
                </a:solidFill>
                <a:highlight>
                  <a:srgbClr val="A6FFC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contienen en su código fuente definiciones para propiedades problemáticas, que los diseñadores necesitan unificar desde un principio.</a:t>
            </a:r>
            <a:endParaRPr i="0" sz="1350" u="none" cap="none" strike="noStrike">
              <a:solidFill>
                <a:srgbClr val="000000"/>
              </a:solidFill>
              <a:latin typeface="DM Sans"/>
              <a:ea typeface="DM Sans"/>
              <a:cs typeface="DM Sans"/>
              <a:sym typeface="DM Sans"/>
            </a:endParaRPr>
          </a:p>
        </p:txBody>
      </p:sp>
      <p:sp>
        <p:nvSpPr>
          <p:cNvPr id="80" name="Google Shape;80;p19"/>
          <p:cNvSpPr txBox="1"/>
          <p:nvPr/>
        </p:nvSpPr>
        <p:spPr>
          <a:xfrm>
            <a:off x="4755900" y="144132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Unidades de medidas</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Absolutas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Helvetica Neue Light"/>
              <a:buChar char="●"/>
            </a:pPr>
            <a:r>
              <a:rPr b="1" i="0" lang="es" sz="1350" u="none" cap="none" strike="noStrike">
                <a:solidFill>
                  <a:srgbClr val="000000"/>
                </a:solidFill>
                <a:highlight>
                  <a:srgbClr val="EAFF6A"/>
                </a:highlight>
                <a:latin typeface="DM Sans"/>
                <a:ea typeface="DM Sans"/>
                <a:cs typeface="DM Sans"/>
                <a:sym typeface="DM Sans"/>
              </a:rPr>
              <a:t>Px (pixels):</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es la unidad que usan las pantallas. </a:t>
            </a:r>
            <a:endParaRPr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b="1" i="0" lang="es" sz="1350" u="none" cap="none" strike="noStrike">
                <a:solidFill>
                  <a:srgbClr val="000000"/>
                </a:solidFill>
                <a:latin typeface="DM Sans"/>
                <a:ea typeface="DM Sans"/>
                <a:cs typeface="DM Sans"/>
                <a:sym typeface="DM Sans"/>
              </a:rPr>
              <a:t>Relativas</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Helvetica Neue Light"/>
              <a:buChar char="●"/>
            </a:pPr>
            <a:r>
              <a:rPr b="1" i="0" lang="es" sz="1350" u="none" cap="none" strike="noStrike">
                <a:solidFill>
                  <a:srgbClr val="000000"/>
                </a:solidFill>
                <a:highlight>
                  <a:srgbClr val="EAFF6A"/>
                </a:highlight>
                <a:latin typeface="DM Sans"/>
                <a:ea typeface="DM Sans"/>
                <a:cs typeface="DM Sans"/>
                <a:sym typeface="DM Sans"/>
              </a:rPr>
              <a:t>Rem:</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relativa a la configuración de tamaño de la raíz (etiqueta html). </a:t>
            </a:r>
            <a:endParaRPr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Helvetica Neue Light"/>
              <a:buChar char="●"/>
            </a:pPr>
            <a:r>
              <a:rPr b="1" i="0" lang="es" sz="1350" u="none" cap="none" strike="noStrike">
                <a:solidFill>
                  <a:srgbClr val="000000"/>
                </a:solidFill>
                <a:highlight>
                  <a:srgbClr val="EAFF6A"/>
                </a:highlight>
                <a:latin typeface="DM Sans"/>
                <a:ea typeface="DM Sans"/>
                <a:cs typeface="DM Sans"/>
                <a:sym typeface="DM Sans"/>
              </a:rPr>
              <a:t>Porcentaje:</a:t>
            </a:r>
            <a:r>
              <a:rPr i="0" lang="es" sz="1350" u="none" cap="none" strike="noStrike">
                <a:solidFill>
                  <a:srgbClr val="000000"/>
                </a:solidFill>
                <a:latin typeface="DM Sans"/>
                <a:ea typeface="DM Sans"/>
                <a:cs typeface="DM Sans"/>
                <a:sym typeface="DM Sans"/>
              </a:rPr>
              <a:t>tomando en cuenta que 16px es 100%.</a:t>
            </a:r>
            <a:endParaRPr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000000"/>
              </a:buClr>
              <a:buSzPts val="1350"/>
              <a:buFont typeface="Helvetica Neue Light"/>
              <a:buChar char="●"/>
            </a:pPr>
            <a:r>
              <a:rPr b="1" i="0" lang="es" sz="1350" u="none" cap="none" strike="noStrike">
                <a:solidFill>
                  <a:srgbClr val="000000"/>
                </a:solidFill>
                <a:highlight>
                  <a:srgbClr val="EAFF6A"/>
                </a:highlight>
                <a:latin typeface="DM Sans"/>
                <a:ea typeface="DM Sans"/>
                <a:cs typeface="DM Sans"/>
                <a:sym typeface="DM Sans"/>
              </a:rPr>
              <a:t>Viewport:</a:t>
            </a:r>
            <a:r>
              <a:rPr i="0" lang="es" sz="1350" u="none" cap="none" strike="noStrike">
                <a:solidFill>
                  <a:srgbClr val="000000"/>
                </a:solidFill>
                <a:highlight>
                  <a:srgbClr val="EAFF6A"/>
                </a:highlight>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se utilizan para layouts responsivos (más adelante).</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Bordes</a:t>
            </a:r>
            <a:endParaRPr b="1" i="0" sz="3500" u="none" cap="none" strike="noStrike">
              <a:solidFill>
                <a:schemeClr val="lt1"/>
              </a:solidFill>
              <a:latin typeface="DM Sans"/>
              <a:ea typeface="DM Sans"/>
              <a:cs typeface="DM Sans"/>
              <a:sym typeface="DM Sans"/>
            </a:endParaRPr>
          </a:p>
        </p:txBody>
      </p:sp>
      <p:sp>
        <p:nvSpPr>
          <p:cNvPr id="533" name="Google Shape;533;p64"/>
          <p:cNvSpPr txBox="1"/>
          <p:nvPr/>
        </p:nvSpPr>
        <p:spPr>
          <a:xfrm>
            <a:off x="5158850" y="1871600"/>
            <a:ext cx="31473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Font typeface="Arial"/>
              <a:buNone/>
            </a:pPr>
            <a:r>
              <a:rPr lang="es" sz="1350">
                <a:solidFill>
                  <a:schemeClr val="dk1"/>
                </a:solidFill>
                <a:latin typeface="DM Sans"/>
                <a:ea typeface="DM Sans"/>
                <a:cs typeface="DM Sans"/>
                <a:sym typeface="DM Sans"/>
              </a:rPr>
              <a:t>Las propiedades</a:t>
            </a:r>
            <a:r>
              <a:rPr lang="es" sz="1350">
                <a:solidFill>
                  <a:schemeClr val="dk1"/>
                </a:solidFill>
                <a:highlight>
                  <a:srgbClr val="FCB6E8"/>
                </a:highlight>
                <a:latin typeface="DM Sans"/>
                <a:ea typeface="DM Sans"/>
                <a:cs typeface="DM Sans"/>
                <a:sym typeface="DM Sans"/>
              </a:rPr>
              <a:t> border-top, border-right, border-bottom, y border-left </a:t>
            </a:r>
            <a:r>
              <a:rPr lang="es" sz="1350">
                <a:solidFill>
                  <a:schemeClr val="dk1"/>
                </a:solidFill>
                <a:latin typeface="DM Sans"/>
                <a:ea typeface="DM Sans"/>
                <a:cs typeface="DM Sans"/>
                <a:sym typeface="DM Sans"/>
              </a:rPr>
              <a:t>se utilizan para definir los bordes de cada lado del elemento por separado.</a:t>
            </a:r>
            <a:br>
              <a:rPr lang="es"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Font typeface="Arial"/>
              <a:buNone/>
            </a:pPr>
            <a:r>
              <a:rPr lang="es" sz="1350">
                <a:solidFill>
                  <a:schemeClr val="dk1"/>
                </a:solidFill>
                <a:latin typeface="DM Sans"/>
                <a:ea typeface="DM Sans"/>
                <a:cs typeface="DM Sans"/>
                <a:sym typeface="DM Sans"/>
              </a:rPr>
              <a:t>Puedes definir los cuatro lados (forma abreviada “border”) o sólo aquellos que necesites. </a:t>
            </a:r>
            <a:endParaRPr sz="1350">
              <a:latin typeface="DM Sans"/>
              <a:ea typeface="DM Sans"/>
              <a:cs typeface="DM Sans"/>
              <a:sym typeface="DM Sans"/>
            </a:endParaRPr>
          </a:p>
        </p:txBody>
      </p:sp>
      <p:sp>
        <p:nvSpPr>
          <p:cNvPr id="534" name="Google Shape;534;p64"/>
          <p:cNvSpPr txBox="1"/>
          <p:nvPr/>
        </p:nvSpPr>
        <p:spPr>
          <a:xfrm>
            <a:off x="5949025"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Border</a:t>
            </a:r>
            <a:endParaRPr b="1" i="0" sz="1400" u="none" cap="none" strike="noStrike">
              <a:solidFill>
                <a:srgbClr val="000000"/>
              </a:solidFill>
              <a:latin typeface="DM Sans"/>
              <a:ea typeface="DM Sans"/>
              <a:cs typeface="DM Sans"/>
              <a:sym typeface="DM Sans"/>
            </a:endParaRPr>
          </a:p>
        </p:txBody>
      </p:sp>
      <p:pic>
        <p:nvPicPr>
          <p:cNvPr id="535" name="Google Shape;535;p64"/>
          <p:cNvPicPr preferRelativeResize="0"/>
          <p:nvPr/>
        </p:nvPicPr>
        <p:blipFill rotWithShape="1">
          <a:blip r:embed="rId3">
            <a:alphaModFix/>
          </a:blip>
          <a:srcRect b="0" l="0" r="0" t="0"/>
          <a:stretch/>
        </p:blipFill>
        <p:spPr>
          <a:xfrm>
            <a:off x="1138175" y="1773650"/>
            <a:ext cx="3706000" cy="2148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nvSpPr>
        <p:spPr>
          <a:xfrm>
            <a:off x="1453047" y="220490"/>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Bordes</a:t>
            </a:r>
            <a:endParaRPr b="1" sz="4000" u="none" cap="none" strike="noStrike">
              <a:solidFill>
                <a:srgbClr val="000000"/>
              </a:solidFill>
              <a:latin typeface="DM Sans"/>
              <a:ea typeface="DM Sans"/>
              <a:cs typeface="DM Sans"/>
              <a:sym typeface="DM Sans"/>
            </a:endParaRPr>
          </a:p>
        </p:txBody>
      </p:sp>
      <p:sp>
        <p:nvSpPr>
          <p:cNvPr id="541" name="Google Shape;541;p65"/>
          <p:cNvSpPr txBox="1"/>
          <p:nvPr/>
        </p:nvSpPr>
        <p:spPr>
          <a:xfrm>
            <a:off x="884975" y="1160550"/>
            <a:ext cx="31827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t/>
            </a:r>
            <a:endParaRPr i="1" sz="1350" u="none" cap="none" strike="noStrike">
              <a:solidFill>
                <a:srgbClr val="000000"/>
              </a:solidFill>
              <a:latin typeface="DM Sans"/>
              <a:ea typeface="DM Sans"/>
              <a:cs typeface="DM Sans"/>
              <a:sym typeface="DM Sans"/>
            </a:endParaRPr>
          </a:p>
          <a:p>
            <a:pPr indent="0" lvl="0" marL="0" marR="0" rtl="0" algn="l">
              <a:lnSpc>
                <a:spcPct val="115000"/>
              </a:lnSpc>
              <a:spcBef>
                <a:spcPts val="600"/>
              </a:spcBef>
              <a:spcAft>
                <a:spcPts val="0"/>
              </a:spcAft>
              <a:buNone/>
            </a:pPr>
            <a:r>
              <a:rPr lang="es" sz="1350">
                <a:latin typeface="DM Sans"/>
                <a:ea typeface="DM Sans"/>
                <a:cs typeface="DM Sans"/>
                <a:sym typeface="DM Sans"/>
              </a:rPr>
              <a:t>✏ </a:t>
            </a:r>
            <a:r>
              <a:rPr i="0" lang="es" sz="1350" u="none" cap="none" strike="noStrike">
                <a:solidFill>
                  <a:srgbClr val="000000"/>
                </a:solidFill>
                <a:latin typeface="DM Sans"/>
                <a:ea typeface="DM Sans"/>
                <a:cs typeface="DM Sans"/>
                <a:sym typeface="DM Sans"/>
              </a:rPr>
              <a:t>A diferencia de los márgenes y padding, los bordes se forman con 3 valores:</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FCB6E8"/>
              </a:buClr>
              <a:buSzPts val="1350"/>
              <a:buFont typeface="DM Sans"/>
              <a:buChar char="●"/>
            </a:pPr>
            <a:r>
              <a:rPr i="0" lang="es" sz="1350" u="none" cap="none" strike="noStrike">
                <a:solidFill>
                  <a:srgbClr val="000000"/>
                </a:solidFill>
                <a:latin typeface="DM Sans"/>
                <a:ea typeface="DM Sans"/>
                <a:cs typeface="DM Sans"/>
                <a:sym typeface="DM Sans"/>
              </a:rPr>
              <a:t>Tipo de borde (</a:t>
            </a:r>
            <a:r>
              <a:rPr i="0" lang="es" sz="1350" u="sng" cap="none" strike="noStrike">
                <a:solidFill>
                  <a:srgbClr val="0097A7"/>
                </a:solidFill>
                <a:latin typeface="DM Sans"/>
                <a:ea typeface="DM Sans"/>
                <a:cs typeface="DM Sans"/>
                <a:sym typeface="DM Sans"/>
                <a:hlinkClick r:id="rId3">
                  <a:extLst>
                    <a:ext uri="{A12FA001-AC4F-418D-AE19-62706E023703}">
                      <ahyp:hlinkClr val="tx"/>
                    </a:ext>
                  </a:extLst>
                </a:hlinkClick>
              </a:rPr>
              <a:t>border-style</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FCB6E8"/>
              </a:buClr>
              <a:buSzPts val="1350"/>
              <a:buFont typeface="DM Sans"/>
              <a:buChar char="●"/>
            </a:pPr>
            <a:r>
              <a:rPr i="0" lang="es" sz="1350" u="none" cap="none" strike="noStrike">
                <a:solidFill>
                  <a:srgbClr val="000000"/>
                </a:solidFill>
                <a:latin typeface="DM Sans"/>
                <a:ea typeface="DM Sans"/>
                <a:cs typeface="DM Sans"/>
                <a:sym typeface="DM Sans"/>
              </a:rPr>
              <a:t>Grosor (-width).</a:t>
            </a:r>
            <a:endParaRPr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rgbClr val="FCB6E8"/>
              </a:buClr>
              <a:buSzPts val="1350"/>
              <a:buFont typeface="DM Sans"/>
              <a:buChar char="●"/>
            </a:pPr>
            <a:r>
              <a:rPr i="0" lang="es" sz="1350" u="none" cap="none" strike="noStrike">
                <a:solidFill>
                  <a:srgbClr val="000000"/>
                </a:solidFill>
                <a:latin typeface="DM Sans"/>
                <a:ea typeface="DM Sans"/>
                <a:cs typeface="DM Sans"/>
                <a:sym typeface="DM Sans"/>
              </a:rPr>
              <a:t>Color (-color).</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542" name="Google Shape;542;p65"/>
          <p:cNvPicPr preferRelativeResize="0"/>
          <p:nvPr/>
        </p:nvPicPr>
        <p:blipFill rotWithShape="1">
          <a:blip r:embed="rId4">
            <a:alphaModFix/>
          </a:blip>
          <a:srcRect b="0" l="0" r="0" t="0"/>
          <a:stretch/>
        </p:blipFill>
        <p:spPr>
          <a:xfrm>
            <a:off x="4799500" y="222825"/>
            <a:ext cx="4122699" cy="4436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nvSpPr>
        <p:spPr>
          <a:xfrm>
            <a:off x="1453047" y="220490"/>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Bordes</a:t>
            </a:r>
            <a:endParaRPr b="1" sz="4000" u="none" cap="none" strike="noStrike">
              <a:solidFill>
                <a:srgbClr val="000000"/>
              </a:solidFill>
              <a:latin typeface="DM Sans"/>
              <a:ea typeface="DM Sans"/>
              <a:cs typeface="DM Sans"/>
              <a:sym typeface="DM Sans"/>
            </a:endParaRPr>
          </a:p>
        </p:txBody>
      </p:sp>
      <p:sp>
        <p:nvSpPr>
          <p:cNvPr id="548" name="Google Shape;548;p66"/>
          <p:cNvSpPr txBox="1"/>
          <p:nvPr/>
        </p:nvSpPr>
        <p:spPr>
          <a:xfrm>
            <a:off x="1101900" y="161715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500" u="none" cap="none" strike="noStrike">
                <a:solidFill>
                  <a:srgbClr val="800000"/>
                </a:solidFill>
                <a:latin typeface="Consolas"/>
                <a:ea typeface="Consolas"/>
                <a:cs typeface="Consolas"/>
                <a:sym typeface="Consolas"/>
              </a:rPr>
              <a:t>div</a:t>
            </a:r>
            <a:r>
              <a:rPr b="0" i="0" lang="es"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border-top</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5px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red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FF0000"/>
                </a:solidFill>
                <a:latin typeface="Consolas"/>
                <a:ea typeface="Consolas"/>
                <a:cs typeface="Consolas"/>
                <a:sym typeface="Consolas"/>
              </a:rPr>
              <a:t>border-right</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10px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cyan</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border-bottom</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7px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green</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border-left</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12px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yellow</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549" name="Google Shape;549;p66"/>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sp>
        <p:nvSpPr>
          <p:cNvPr id="550" name="Google Shape;550;p66"/>
          <p:cNvSpPr txBox="1"/>
          <p:nvPr/>
        </p:nvSpPr>
        <p:spPr>
          <a:xfrm>
            <a:off x="730200" y="4641525"/>
            <a:ext cx="66483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000000"/>
                </a:solidFill>
                <a:highlight>
                  <a:srgbClr val="EAFF6A"/>
                </a:highlight>
                <a:latin typeface="DM Sans"/>
                <a:ea typeface="DM Sans"/>
                <a:cs typeface="DM Sans"/>
                <a:sym typeface="DM Sans"/>
              </a:rPr>
              <a:t>Valores comunes: estilo grosor color| </a:t>
            </a:r>
            <a:r>
              <a:rPr i="0" lang="es" sz="1350" u="sng" cap="none" strike="noStrike">
                <a:solidFill>
                  <a:srgbClr val="0097A7"/>
                </a:solidFill>
                <a:highlight>
                  <a:srgbClr val="EAFF6A"/>
                </a:highlight>
                <a:latin typeface="DM Sans"/>
                <a:ea typeface="DM Sans"/>
                <a:cs typeface="DM Sans"/>
                <a:sym typeface="DM Sans"/>
                <a:hlinkClick r:id="rId3">
                  <a:extLst>
                    <a:ext uri="{A12FA001-AC4F-418D-AE19-62706E023703}">
                      <ahyp:hlinkClr val="tx"/>
                    </a:ext>
                  </a:extLst>
                </a:hlinkClick>
              </a:rPr>
              <a:t>Ejemplos y más información</a:t>
            </a:r>
            <a:endParaRPr i="0" sz="1350" u="none" cap="none" strike="noStrike">
              <a:solidFill>
                <a:srgbClr val="000000"/>
              </a:solidFill>
              <a:highlight>
                <a:srgbClr val="EAFF6A"/>
              </a:highlight>
              <a:latin typeface="DM Sans"/>
              <a:ea typeface="DM Sans"/>
              <a:cs typeface="DM Sans"/>
              <a:sym typeface="DM Sans"/>
            </a:endParaRPr>
          </a:p>
        </p:txBody>
      </p:sp>
      <p:pic>
        <p:nvPicPr>
          <p:cNvPr id="551" name="Google Shape;551;p66"/>
          <p:cNvPicPr preferRelativeResize="0"/>
          <p:nvPr/>
        </p:nvPicPr>
        <p:blipFill rotWithShape="1">
          <a:blip r:embed="rId4">
            <a:alphaModFix/>
          </a:blip>
          <a:srcRect b="0" l="0" r="0" t="0"/>
          <a:stretch/>
        </p:blipFill>
        <p:spPr>
          <a:xfrm>
            <a:off x="4994913" y="2295075"/>
            <a:ext cx="3791426" cy="124537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557" name="Google Shape;557;p67"/>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¡Vamos a practicar lo visto hasta ahora!</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558" name="Google Shape;558;p67"/>
          <p:cNvGrpSpPr/>
          <p:nvPr/>
        </p:nvGrpSpPr>
        <p:grpSpPr>
          <a:xfrm>
            <a:off x="473351" y="619523"/>
            <a:ext cx="738900" cy="738900"/>
            <a:chOff x="473351" y="619523"/>
            <a:chExt cx="738900" cy="738900"/>
          </a:xfrm>
        </p:grpSpPr>
        <p:sp>
          <p:nvSpPr>
            <p:cNvPr id="559" name="Google Shape;559;p6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6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Display</a:t>
            </a:r>
            <a:r>
              <a:rPr b="1" lang="es" sz="4000">
                <a:solidFill>
                  <a:schemeClr val="lt1"/>
                </a:solidFill>
                <a:latin typeface="DM Sans"/>
                <a:ea typeface="DM Sans"/>
                <a:cs typeface="DM Sans"/>
                <a:sym typeface="DM Sans"/>
              </a:rPr>
              <a:t> </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a:latin typeface="DM Sans"/>
                <a:ea typeface="DM Sans"/>
                <a:cs typeface="DM Sans"/>
                <a:sym typeface="DM Sans"/>
              </a:rPr>
              <a:t>Tipos de elementos</a:t>
            </a:r>
            <a:endParaRPr b="1" sz="4000" u="none" cap="none" strike="noStrike">
              <a:solidFill>
                <a:srgbClr val="000000"/>
              </a:solidFill>
              <a:latin typeface="DM Sans"/>
              <a:ea typeface="DM Sans"/>
              <a:cs typeface="DM Sans"/>
              <a:sym typeface="DM Sans"/>
            </a:endParaRPr>
          </a:p>
        </p:txBody>
      </p:sp>
      <p:sp>
        <p:nvSpPr>
          <p:cNvPr id="571" name="Google Shape;571;p69"/>
          <p:cNvSpPr txBox="1"/>
          <p:nvPr/>
        </p:nvSpPr>
        <p:spPr>
          <a:xfrm>
            <a:off x="875175" y="1601000"/>
            <a:ext cx="7155000" cy="22269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Didact Gothic"/>
              <a:buChar char="●"/>
            </a:pPr>
            <a:r>
              <a:rPr lang="es" sz="1350">
                <a:solidFill>
                  <a:schemeClr val="dk1"/>
                </a:solidFill>
                <a:latin typeface="DM Sans"/>
                <a:ea typeface="DM Sans"/>
                <a:cs typeface="DM Sans"/>
                <a:sym typeface="DM Sans"/>
              </a:rPr>
              <a:t>El estándar HTML clasifica a todos sus elementos en dos grandes grupos: elementos </a:t>
            </a:r>
            <a:r>
              <a:rPr b="1" lang="es" sz="1350">
                <a:solidFill>
                  <a:schemeClr val="dk1"/>
                </a:solidFill>
                <a:latin typeface="DM Sans"/>
                <a:ea typeface="DM Sans"/>
                <a:cs typeface="DM Sans"/>
                <a:sym typeface="DM Sans"/>
              </a:rPr>
              <a:t>en línea (inline)</a:t>
            </a:r>
            <a:r>
              <a:rPr lang="es" sz="1350">
                <a:solidFill>
                  <a:schemeClr val="dk1"/>
                </a:solidFill>
                <a:latin typeface="DM Sans"/>
                <a:ea typeface="DM Sans"/>
                <a:cs typeface="DM Sans"/>
                <a:sym typeface="DM Sans"/>
              </a:rPr>
              <a:t> y </a:t>
            </a:r>
            <a:r>
              <a:rPr b="1" lang="es" sz="1350">
                <a:solidFill>
                  <a:schemeClr val="dk1"/>
                </a:solidFill>
                <a:latin typeface="DM Sans"/>
                <a:ea typeface="DM Sans"/>
                <a:cs typeface="DM Sans"/>
                <a:sym typeface="DM Sans"/>
              </a:rPr>
              <a:t>de bloque (block).</a:t>
            </a:r>
            <a:endParaRPr b="1"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a:t>
            </a:r>
            <a:r>
              <a:rPr lang="es" sz="1350">
                <a:solidFill>
                  <a:schemeClr val="dk1"/>
                </a:solidFill>
                <a:highlight>
                  <a:schemeClr val="accent6"/>
                </a:highlight>
                <a:latin typeface="DM Sans"/>
                <a:ea typeface="DM Sans"/>
                <a:cs typeface="DM Sans"/>
                <a:sym typeface="DM Sans"/>
              </a:rPr>
              <a:t> elementos de bloque</a:t>
            </a:r>
            <a:r>
              <a:rPr lang="es" sz="1350">
                <a:solidFill>
                  <a:schemeClr val="dk1"/>
                </a:solidFill>
                <a:latin typeface="DM Sans"/>
                <a:ea typeface="DM Sans"/>
                <a:cs typeface="DM Sans"/>
                <a:sym typeface="DM Sans"/>
              </a:rPr>
              <a:t> siempre empiezan en una nueva línea, y ocupan todo el espacio disponible hasta el final de la misma (100%).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Por otra parte, </a:t>
            </a:r>
            <a:r>
              <a:rPr lang="es" sz="1350">
                <a:solidFill>
                  <a:schemeClr val="dk1"/>
                </a:solidFill>
                <a:highlight>
                  <a:srgbClr val="EAFF6A"/>
                </a:highlight>
                <a:latin typeface="DM Sans"/>
                <a:ea typeface="DM Sans"/>
                <a:cs typeface="DM Sans"/>
                <a:sym typeface="DM Sans"/>
              </a:rPr>
              <a:t>los elementos en línea </a:t>
            </a:r>
            <a:r>
              <a:rPr lang="es" sz="1350">
                <a:solidFill>
                  <a:schemeClr val="dk1"/>
                </a:solidFill>
                <a:latin typeface="DM Sans"/>
                <a:ea typeface="DM Sans"/>
                <a:cs typeface="DM Sans"/>
                <a:sym typeface="DM Sans"/>
              </a:rPr>
              <a:t>no empiezan necesariamente en nueva línea y sólo ocupan el espacio necesario para mostrar sus contenidos.</a:t>
            </a:r>
            <a:endParaRPr sz="1350">
              <a:latin typeface="DM Sans"/>
              <a:ea typeface="DM Sans"/>
              <a:cs typeface="DM Sans"/>
              <a:sym typeface="DM Sans"/>
            </a:endParaRPr>
          </a:p>
          <a:p>
            <a:pPr indent="0" lvl="0" marL="0" marR="0" rtl="0" algn="l">
              <a:lnSpc>
                <a:spcPct val="125000"/>
              </a:lnSpc>
              <a:spcBef>
                <a:spcPts val="1800"/>
              </a:spcBef>
              <a:spcAft>
                <a:spcPts val="1200"/>
              </a:spcAft>
              <a:buNone/>
            </a:pPr>
            <a:r>
              <a:t/>
            </a:r>
            <a:endParaRPr i="0" sz="1350" u="none" cap="none" strike="noStrike">
              <a:solidFill>
                <a:srgbClr val="000000"/>
              </a:solidFill>
              <a:latin typeface="DM Sans"/>
              <a:ea typeface="DM Sans"/>
              <a:cs typeface="DM Sans"/>
              <a:sym typeface="DM Sans"/>
            </a:endParaRPr>
          </a:p>
        </p:txBody>
      </p:sp>
      <p:sp>
        <p:nvSpPr>
          <p:cNvPr id="572" name="Google Shape;572;p69"/>
          <p:cNvSpPr txBox="1"/>
          <p:nvPr/>
        </p:nvSpPr>
        <p:spPr>
          <a:xfrm>
            <a:off x="1090125" y="3899850"/>
            <a:ext cx="394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2"/>
                </a:solidFill>
                <a:latin typeface="DM Sans"/>
                <a:ea typeface="DM Sans"/>
                <a:cs typeface="DM Sans"/>
                <a:sym typeface="DM Sans"/>
              </a:rPr>
              <a:t>Fuente: </a:t>
            </a:r>
            <a:r>
              <a:rPr lang="es" sz="1200">
                <a:solidFill>
                  <a:schemeClr val="dk2"/>
                </a:solidFill>
                <a:latin typeface="DM Sans"/>
                <a:ea typeface="DM Sans"/>
                <a:cs typeface="DM Sans"/>
                <a:sym typeface="DM Sans"/>
              </a:rPr>
              <a:t>https://developer.mozilla.org/es/</a:t>
            </a:r>
            <a:endParaRPr sz="1200">
              <a:solidFill>
                <a:schemeClr val="dk2"/>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7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Tipos de elementos</a:t>
            </a:r>
            <a:endParaRPr b="1" i="0" sz="3500" u="none" cap="none" strike="noStrike">
              <a:solidFill>
                <a:schemeClr val="lt1"/>
              </a:solidFill>
              <a:latin typeface="DM Sans"/>
              <a:ea typeface="DM Sans"/>
              <a:cs typeface="DM Sans"/>
              <a:sym typeface="DM Sans"/>
            </a:endParaRPr>
          </a:p>
        </p:txBody>
      </p:sp>
      <p:sp>
        <p:nvSpPr>
          <p:cNvPr id="579" name="Google Shape;579;p70"/>
          <p:cNvSpPr txBox="1"/>
          <p:nvPr/>
        </p:nvSpPr>
        <p:spPr>
          <a:xfrm>
            <a:off x="917700"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DM Sans"/>
              <a:ea typeface="DM Sans"/>
              <a:cs typeface="DM Sans"/>
              <a:sym typeface="DM Sans"/>
            </a:endParaRPr>
          </a:p>
        </p:txBody>
      </p:sp>
      <p:pic>
        <p:nvPicPr>
          <p:cNvPr id="580" name="Google Shape;580;p70"/>
          <p:cNvPicPr preferRelativeResize="0"/>
          <p:nvPr/>
        </p:nvPicPr>
        <p:blipFill rotWithShape="1">
          <a:blip r:embed="rId3">
            <a:alphaModFix/>
          </a:blip>
          <a:srcRect b="0" l="0" r="0" t="0"/>
          <a:stretch/>
        </p:blipFill>
        <p:spPr>
          <a:xfrm>
            <a:off x="2069521" y="1536988"/>
            <a:ext cx="4797302" cy="26217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1"/>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1" lang="es" sz="4000">
                <a:latin typeface="DM Sans"/>
                <a:ea typeface="DM Sans"/>
                <a:cs typeface="DM Sans"/>
                <a:sym typeface="DM Sans"/>
              </a:rPr>
              <a:t>Tipos de elementos</a:t>
            </a:r>
            <a:endParaRPr b="1" sz="4000" u="none" cap="none" strike="noStrike">
              <a:solidFill>
                <a:srgbClr val="000000"/>
              </a:solidFill>
              <a:latin typeface="DM Sans"/>
              <a:ea typeface="DM Sans"/>
              <a:cs typeface="DM Sans"/>
              <a:sym typeface="DM Sans"/>
            </a:endParaRPr>
          </a:p>
        </p:txBody>
      </p:sp>
      <p:sp>
        <p:nvSpPr>
          <p:cNvPr id="586" name="Google Shape;586;p71"/>
          <p:cNvSpPr txBox="1"/>
          <p:nvPr/>
        </p:nvSpPr>
        <p:spPr>
          <a:xfrm>
            <a:off x="875175" y="1601000"/>
            <a:ext cx="6878400" cy="2226900"/>
          </a:xfrm>
          <a:prstGeom prst="rect">
            <a:avLst/>
          </a:prstGeom>
          <a:noFill/>
          <a:ln>
            <a:noFill/>
          </a:ln>
        </p:spPr>
        <p:txBody>
          <a:bodyPr anchorCtr="0" anchor="t" bIns="91425" lIns="91425" spcFirstLastPara="1" rIns="91425" wrap="square" tIns="91425">
            <a:noAutofit/>
          </a:bodyPr>
          <a:lstStyle/>
          <a:p>
            <a:pPr indent="-314325" lvl="0" marL="457200" rtl="0" algn="l">
              <a:lnSpc>
                <a:spcPct val="125000"/>
              </a:lnSpc>
              <a:spcBef>
                <a:spcPts val="18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elementos</a:t>
            </a:r>
            <a:r>
              <a:rPr lang="es" sz="1350">
                <a:solidFill>
                  <a:schemeClr val="dk1"/>
                </a:solidFill>
                <a:highlight>
                  <a:srgbClr val="EA90FF"/>
                </a:highlight>
                <a:latin typeface="DM Sans"/>
                <a:ea typeface="DM Sans"/>
                <a:cs typeface="DM Sans"/>
                <a:sym typeface="DM Sans"/>
              </a:rPr>
              <a:t> en línea</a:t>
            </a:r>
            <a:r>
              <a:rPr lang="es" sz="1350">
                <a:solidFill>
                  <a:schemeClr val="dk1"/>
                </a:solidFill>
                <a:latin typeface="DM Sans"/>
                <a:ea typeface="DM Sans"/>
                <a:cs typeface="DM Sans"/>
                <a:sym typeface="DM Sans"/>
              </a:rPr>
              <a:t> definidos por HTML son aquellos que se usan para marcar texto, imágenes y formularios. </a:t>
            </a:r>
            <a:br>
              <a:rPr lang="es" sz="1350">
                <a:solidFill>
                  <a:schemeClr val="dk1"/>
                </a:solidFill>
                <a:latin typeface="DM Sans"/>
                <a:ea typeface="DM Sans"/>
                <a:cs typeface="DM Sans"/>
                <a:sym typeface="DM Sans"/>
              </a:rPr>
            </a:br>
            <a:r>
              <a:rPr lang="es" sz="1350" u="sng">
                <a:solidFill>
                  <a:schemeClr val="folHlink"/>
                </a:solidFill>
                <a:latin typeface="DM Sans"/>
                <a:ea typeface="DM Sans"/>
                <a:cs typeface="DM Sans"/>
                <a:sym typeface="DM Sans"/>
                <a:hlinkClick r:id="rId3">
                  <a:extLst>
                    <a:ext uri="{A12FA001-AC4F-418D-AE19-62706E023703}">
                      <ahyp:hlinkClr val="tx"/>
                    </a:ext>
                  </a:extLst>
                </a:hlinkClick>
              </a:rPr>
              <a:t>Ver listado de etiquetas de “en línea”</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lnSpc>
                <a:spcPct val="125000"/>
              </a:lnSpc>
              <a:spcBef>
                <a:spcPts val="18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Los elementos</a:t>
            </a:r>
            <a:r>
              <a:rPr lang="es" sz="1350">
                <a:solidFill>
                  <a:schemeClr val="dk1"/>
                </a:solidFill>
                <a:highlight>
                  <a:srgbClr val="EA90FF"/>
                </a:highlight>
                <a:latin typeface="DM Sans"/>
                <a:ea typeface="DM Sans"/>
                <a:cs typeface="DM Sans"/>
                <a:sym typeface="DM Sans"/>
              </a:rPr>
              <a:t> de bloque </a:t>
            </a:r>
            <a:r>
              <a:rPr lang="es" sz="1350">
                <a:solidFill>
                  <a:schemeClr val="dk1"/>
                </a:solidFill>
                <a:latin typeface="DM Sans"/>
                <a:ea typeface="DM Sans"/>
                <a:cs typeface="DM Sans"/>
                <a:sym typeface="DM Sans"/>
              </a:rPr>
              <a:t>definidos por HTML se utilizan para marcar estructura (división de información/código) </a:t>
            </a:r>
            <a:br>
              <a:rPr lang="es" sz="1350">
                <a:solidFill>
                  <a:schemeClr val="dk1"/>
                </a:solidFill>
                <a:latin typeface="DM Sans"/>
                <a:ea typeface="DM Sans"/>
                <a:cs typeface="DM Sans"/>
                <a:sym typeface="DM Sans"/>
              </a:rPr>
            </a:br>
            <a:r>
              <a:rPr lang="es" sz="1350" u="sng">
                <a:solidFill>
                  <a:schemeClr val="folHlink"/>
                </a:solidFill>
                <a:latin typeface="DM Sans"/>
                <a:ea typeface="DM Sans"/>
                <a:cs typeface="DM Sans"/>
                <a:sym typeface="DM Sans"/>
                <a:hlinkClick r:id="rId4">
                  <a:extLst>
                    <a:ext uri="{A12FA001-AC4F-418D-AE19-62706E023703}">
                      <ahyp:hlinkClr val="tx"/>
                    </a:ext>
                  </a:extLst>
                </a:hlinkClick>
              </a:rPr>
              <a:t>Ver listado de etiquetas de en bloque</a:t>
            </a:r>
            <a:endParaRPr sz="1350">
              <a:solidFill>
                <a:schemeClr val="dk1"/>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2"/>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Display</a:t>
            </a:r>
            <a:endParaRPr b="1" sz="4000" u="none" cap="none" strike="noStrike">
              <a:solidFill>
                <a:srgbClr val="000000"/>
              </a:solidFill>
              <a:latin typeface="DM Sans"/>
              <a:ea typeface="DM Sans"/>
              <a:cs typeface="DM Sans"/>
              <a:sym typeface="DM Sans"/>
            </a:endParaRPr>
          </a:p>
        </p:txBody>
      </p:sp>
      <p:sp>
        <p:nvSpPr>
          <p:cNvPr id="592" name="Google Shape;592;p72"/>
          <p:cNvSpPr txBox="1"/>
          <p:nvPr/>
        </p:nvSpPr>
        <p:spPr>
          <a:xfrm>
            <a:off x="875175" y="1601000"/>
            <a:ext cx="6878400" cy="2226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Font typeface="Arial"/>
              <a:buNone/>
            </a:pPr>
            <a:r>
              <a:rPr lang="es" sz="1350">
                <a:solidFill>
                  <a:schemeClr val="dk1"/>
                </a:solidFill>
                <a:latin typeface="DM Sans"/>
                <a:ea typeface="DM Sans"/>
                <a:cs typeface="DM Sans"/>
                <a:sym typeface="DM Sans"/>
              </a:rPr>
              <a:t>Se encarga de definir </a:t>
            </a:r>
            <a:r>
              <a:rPr b="1" lang="es" sz="1350">
                <a:solidFill>
                  <a:schemeClr val="dk1"/>
                </a:solidFill>
                <a:latin typeface="DM Sans"/>
                <a:ea typeface="DM Sans"/>
                <a:cs typeface="DM Sans"/>
                <a:sym typeface="DM Sans"/>
              </a:rPr>
              <a:t>cómo se ve un elemento HTML</a:t>
            </a:r>
            <a:r>
              <a:rPr lang="es" sz="1350">
                <a:solidFill>
                  <a:schemeClr val="dk1"/>
                </a:solidFill>
                <a:latin typeface="DM Sans"/>
                <a:ea typeface="DM Sans"/>
                <a:cs typeface="DM Sans"/>
                <a:sym typeface="DM Sans"/>
              </a:rPr>
              <a:t>. Los dos comportamientos más importantes son: </a:t>
            </a:r>
            <a:endParaRPr sz="1350">
              <a:solidFill>
                <a:schemeClr val="dk1"/>
              </a:solidFill>
              <a:latin typeface="DM Sans"/>
              <a:ea typeface="DM Sans"/>
              <a:cs typeface="DM Sans"/>
              <a:sym typeface="DM Sans"/>
            </a:endParaRPr>
          </a:p>
          <a:p>
            <a:pPr indent="-314325" lvl="0" marL="457200" rtl="0" algn="l">
              <a:lnSpc>
                <a:spcPct val="125000"/>
              </a:lnSpc>
              <a:spcBef>
                <a:spcPts val="180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Pasar un elemento de bloque a uno de línea. </a:t>
            </a:r>
            <a:endParaRPr sz="1350">
              <a:solidFill>
                <a:schemeClr val="dk1"/>
              </a:solidFill>
              <a:latin typeface="DM Sans"/>
              <a:ea typeface="DM Sans"/>
              <a:cs typeface="DM Sans"/>
              <a:sym typeface="DM Sans"/>
            </a:endParaRPr>
          </a:p>
          <a:p>
            <a:pPr indent="-314325" lvl="0" marL="457200" rtl="0" algn="l">
              <a:lnSpc>
                <a:spcPct val="12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Pasar un elemento de línea a uno de bloque.</a:t>
            </a:r>
            <a:endParaRPr sz="1350">
              <a:solidFill>
                <a:schemeClr val="dk1"/>
              </a:solidFill>
              <a:latin typeface="DM Sans"/>
              <a:ea typeface="DM Sans"/>
              <a:cs typeface="DM Sans"/>
              <a:sym typeface="DM Sans"/>
            </a:endParaRPr>
          </a:p>
          <a:p>
            <a:pPr indent="0" lvl="0" marL="0" rtl="0" algn="l">
              <a:lnSpc>
                <a:spcPct val="125000"/>
              </a:lnSpc>
              <a:spcBef>
                <a:spcPts val="1800"/>
              </a:spcBef>
              <a:spcAft>
                <a:spcPts val="0"/>
              </a:spcAft>
              <a:buClr>
                <a:schemeClr val="dk1"/>
              </a:buClr>
              <a:buFont typeface="Arial"/>
              <a:buNone/>
            </a:pPr>
            <a:r>
              <a:rPr lang="es" sz="1350">
                <a:solidFill>
                  <a:schemeClr val="dk1"/>
                </a:solidFill>
                <a:latin typeface="DM Sans"/>
                <a:ea typeface="DM Sans"/>
                <a:cs typeface="DM Sans"/>
                <a:sym typeface="DM Sans"/>
              </a:rPr>
              <a:t>Eso se hace con los valores </a:t>
            </a:r>
            <a:r>
              <a:rPr i="1" lang="es" sz="1350">
                <a:solidFill>
                  <a:schemeClr val="dk1"/>
                </a:solidFill>
                <a:highlight>
                  <a:srgbClr val="EAFF6A"/>
                </a:highlight>
                <a:latin typeface="DM Sans"/>
                <a:ea typeface="DM Sans"/>
                <a:cs typeface="DM Sans"/>
                <a:sym typeface="DM Sans"/>
              </a:rPr>
              <a:t>block </a:t>
            </a:r>
            <a:r>
              <a:rPr lang="es" sz="1350">
                <a:solidFill>
                  <a:schemeClr val="dk1"/>
                </a:solidFill>
                <a:latin typeface="DM Sans"/>
                <a:ea typeface="DM Sans"/>
                <a:cs typeface="DM Sans"/>
                <a:sym typeface="DM Sans"/>
              </a:rPr>
              <a:t>e </a:t>
            </a:r>
            <a:r>
              <a:rPr i="1" lang="es" sz="1350">
                <a:solidFill>
                  <a:schemeClr val="dk1"/>
                </a:solidFill>
                <a:highlight>
                  <a:srgbClr val="EAFF6A"/>
                </a:highlight>
                <a:latin typeface="DM Sans"/>
                <a:ea typeface="DM Sans"/>
                <a:cs typeface="DM Sans"/>
                <a:sym typeface="DM Sans"/>
              </a:rPr>
              <a:t>inline</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respectivamente: </a:t>
            </a:r>
            <a:endParaRPr sz="1350">
              <a:solidFill>
                <a:schemeClr val="dk1"/>
              </a:solidFill>
              <a:latin typeface="DM Sans"/>
              <a:ea typeface="DM Sans"/>
              <a:cs typeface="DM Sans"/>
              <a:sym typeface="DM Sans"/>
            </a:endParaRPr>
          </a:p>
          <a:p>
            <a:pPr indent="-314325" lvl="0" marL="457200" rtl="0" algn="l">
              <a:lnSpc>
                <a:spcPct val="125000"/>
              </a:lnSpc>
              <a:spcBef>
                <a:spcPts val="1800"/>
              </a:spcBef>
              <a:spcAft>
                <a:spcPts val="0"/>
              </a:spcAft>
              <a:buClr>
                <a:srgbClr val="EA90FF"/>
              </a:buClr>
              <a:buSzPts val="1350"/>
              <a:buFont typeface="Didact Gothic"/>
              <a:buChar char="●"/>
            </a:pPr>
            <a:r>
              <a:rPr b="1" i="1" lang="es" sz="1350">
                <a:solidFill>
                  <a:schemeClr val="dk1"/>
                </a:solidFill>
                <a:latin typeface="DM Sans"/>
                <a:ea typeface="DM Sans"/>
                <a:cs typeface="DM Sans"/>
                <a:sym typeface="DM Sans"/>
              </a:rPr>
              <a:t>Block</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convierte el elemento en uno de bloque.</a:t>
            </a:r>
            <a:endParaRPr sz="1350">
              <a:solidFill>
                <a:schemeClr val="dk1"/>
              </a:solidFill>
              <a:latin typeface="DM Sans"/>
              <a:ea typeface="DM Sans"/>
              <a:cs typeface="DM Sans"/>
              <a:sym typeface="DM Sans"/>
            </a:endParaRPr>
          </a:p>
          <a:p>
            <a:pPr indent="-314325" lvl="0" marL="457200" rtl="0" algn="l">
              <a:lnSpc>
                <a:spcPct val="125000"/>
              </a:lnSpc>
              <a:spcBef>
                <a:spcPts val="0"/>
              </a:spcBef>
              <a:spcAft>
                <a:spcPts val="0"/>
              </a:spcAft>
              <a:buClr>
                <a:srgbClr val="EA90FF"/>
              </a:buClr>
              <a:buSzPts val="1350"/>
              <a:buFont typeface="Didact Gothic"/>
              <a:buChar char="●"/>
            </a:pPr>
            <a:r>
              <a:rPr b="1" i="1" lang="es" sz="1350">
                <a:solidFill>
                  <a:schemeClr val="dk1"/>
                </a:solidFill>
                <a:latin typeface="DM Sans"/>
                <a:ea typeface="DM Sans"/>
                <a:cs typeface="DM Sans"/>
                <a:sym typeface="DM Sans"/>
              </a:rPr>
              <a:t>Inline</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transforma el elemento en uno de línea.</a:t>
            </a:r>
            <a:endParaRPr sz="1350">
              <a:solidFill>
                <a:schemeClr val="dk1"/>
              </a:solidFill>
              <a:latin typeface="DM Sans"/>
              <a:ea typeface="DM Sans"/>
              <a:cs typeface="DM Sans"/>
              <a:sym typeface="DM Sans"/>
            </a:endParaRPr>
          </a:p>
          <a:p>
            <a:pPr indent="0" lvl="0" marL="0" marR="0" rtl="0" algn="l">
              <a:lnSpc>
                <a:spcPct val="125000"/>
              </a:lnSpc>
              <a:spcBef>
                <a:spcPts val="1800"/>
              </a:spcBef>
              <a:spcAft>
                <a:spcPts val="12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3"/>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Display</a:t>
            </a:r>
            <a:endParaRPr b="1" sz="4000" u="none" cap="none" strike="noStrike">
              <a:solidFill>
                <a:srgbClr val="000000"/>
              </a:solidFill>
              <a:latin typeface="DM Sans"/>
              <a:ea typeface="DM Sans"/>
              <a:cs typeface="DM Sans"/>
              <a:sym typeface="DM Sans"/>
            </a:endParaRPr>
          </a:p>
        </p:txBody>
      </p:sp>
      <p:pic>
        <p:nvPicPr>
          <p:cNvPr id="598" name="Google Shape;598;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99" name="Google Shape;599;p73"/>
          <p:cNvGraphicFramePr/>
          <p:nvPr/>
        </p:nvGraphicFramePr>
        <p:xfrm>
          <a:off x="1342013" y="1483025"/>
          <a:ext cx="3000000" cy="3000000"/>
        </p:xfrm>
        <a:graphic>
          <a:graphicData uri="http://schemas.openxmlformats.org/drawingml/2006/table">
            <a:tbl>
              <a:tblPr>
                <a:noFill/>
                <a:tableStyleId>{2B351F81-132B-4E98-9CAD-61BB87DE0664}</a:tableStyleId>
              </a:tblPr>
              <a:tblGrid>
                <a:gridCol w="2777600"/>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&gt;Lorem ipsum dolor sit amet, consectetur adipisicing elit. &lt;</a:t>
                      </a: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&gt;Laudantium &lt;/</a:t>
                      </a: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&gt; perspiciatis itaque veritatis ea fugit qui.</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600" name="Google Shape;600;p73"/>
          <p:cNvGraphicFramePr/>
          <p:nvPr/>
        </p:nvGraphicFramePr>
        <p:xfrm>
          <a:off x="4266750" y="1483025"/>
          <a:ext cx="3000000" cy="3000000"/>
        </p:xfrm>
        <a:graphic>
          <a:graphicData uri="http://schemas.openxmlformats.org/drawingml/2006/table">
            <a:tbl>
              <a:tblPr>
                <a:noFill/>
                <a:tableStyleId>{2B351F81-132B-4E98-9CAD-61BB87DE0664}</a:tableStyleId>
              </a:tblPr>
              <a:tblGrid>
                <a:gridCol w="3535225"/>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p</a:t>
                      </a:r>
                      <a:r>
                        <a:rPr lang="es" sz="1400" u="none" cap="none" strike="noStrike">
                          <a:solidFill>
                            <a:srgbClr val="FF9900"/>
                          </a:solidFill>
                          <a:latin typeface="Consolas"/>
                          <a:ea typeface="Consolas"/>
                          <a:cs typeface="Consolas"/>
                          <a:sym typeface="Consolas"/>
                        </a:rPr>
                        <a:t> </a:t>
                      </a:r>
                      <a:r>
                        <a:rPr lang="es" sz="1400" u="none" cap="none" strike="noStrike">
                          <a:solidFill>
                            <a:srgbClr val="D9D9D9"/>
                          </a:solidFill>
                          <a:latin typeface="Consolas"/>
                          <a:ea typeface="Consolas"/>
                          <a:cs typeface="Consolas"/>
                          <a:sym typeface="Consolas"/>
                        </a:rPr>
                        <a:t>{</a:t>
                      </a:r>
                      <a:r>
                        <a:rPr lang="es" sz="1400" u="none" cap="none" strike="noStrike">
                          <a:solidFill>
                            <a:srgbClr val="999999"/>
                          </a:solidFill>
                          <a:latin typeface="Consolas"/>
                          <a:ea typeface="Consolas"/>
                          <a:cs typeface="Consolas"/>
                          <a:sym typeface="Consolas"/>
                        </a:rPr>
                        <a:t>/*es un elemento en bloque que convierto  en línea*/</a:t>
                      </a:r>
                      <a:endParaRPr sz="14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display: </a:t>
                      </a:r>
                      <a:r>
                        <a:rPr lang="es" sz="1400" u="none" cap="none" strike="noStrike">
                          <a:solidFill>
                            <a:srgbClr val="FF9900"/>
                          </a:solidFill>
                          <a:latin typeface="Consolas"/>
                          <a:ea typeface="Consolas"/>
                          <a:cs typeface="Consolas"/>
                          <a:sym typeface="Consolas"/>
                        </a:rPr>
                        <a:t>inline</a:t>
                      </a:r>
                      <a:r>
                        <a:rPr lang="es" sz="1400" u="none" cap="none" strike="noStrike">
                          <a:solidFill>
                            <a:srgbClr val="D9D9D9"/>
                          </a:solidFill>
                          <a:latin typeface="Consolas"/>
                          <a:ea typeface="Consolas"/>
                          <a:cs typeface="Consolas"/>
                          <a:sym typeface="Consolas"/>
                        </a:rPr>
                        <a: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background-color: </a:t>
                      </a:r>
                      <a:r>
                        <a:rPr lang="es" sz="1400" u="none" cap="none" strike="noStrike">
                          <a:solidFill>
                            <a:srgbClr val="FF9900"/>
                          </a:solidFill>
                          <a:latin typeface="Consolas"/>
                          <a:ea typeface="Consolas"/>
                          <a:cs typeface="Consolas"/>
                          <a:sym typeface="Consolas"/>
                        </a:rPr>
                        <a:t>yellow</a:t>
                      </a:r>
                      <a:r>
                        <a:rPr lang="es"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 {</a:t>
                      </a:r>
                      <a:r>
                        <a:rPr lang="es" sz="1400" u="none" cap="none" strike="noStrike">
                          <a:solidFill>
                            <a:srgbClr val="999999"/>
                          </a:solidFill>
                          <a:latin typeface="Consolas"/>
                          <a:ea typeface="Consolas"/>
                          <a:cs typeface="Consolas"/>
                          <a:sym typeface="Consolas"/>
                        </a:rPr>
                        <a:t>/*es un elemento en línea que convierto en bloque*/</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display: </a:t>
                      </a:r>
                      <a:r>
                        <a:rPr lang="es" sz="1400" u="none" cap="none" strike="noStrike">
                          <a:solidFill>
                            <a:srgbClr val="FF9900"/>
                          </a:solidFill>
                          <a:latin typeface="Consolas"/>
                          <a:ea typeface="Consolas"/>
                          <a:cs typeface="Consolas"/>
                          <a:sym typeface="Consolas"/>
                        </a:rPr>
                        <a:t>block</a:t>
                      </a:r>
                      <a:r>
                        <a:rPr lang="es" sz="1400" u="none" cap="none" strike="noStrike">
                          <a:solidFill>
                            <a:srgbClr val="D9D9D9"/>
                          </a:solidFill>
                          <a:latin typeface="Consolas"/>
                          <a:ea typeface="Consolas"/>
                          <a:cs typeface="Consolas"/>
                          <a:sym typeface="Consolas"/>
                        </a:rPr>
                        <a: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background-color: </a:t>
                      </a:r>
                      <a:r>
                        <a:rPr lang="es" sz="1400" u="none" cap="none" strike="noStrike">
                          <a:solidFill>
                            <a:srgbClr val="FF9900"/>
                          </a:solidFill>
                          <a:latin typeface="Consolas"/>
                          <a:ea typeface="Consolas"/>
                          <a:cs typeface="Consolas"/>
                          <a:sym typeface="Consolas"/>
                        </a:rPr>
                        <a:t>grey</a:t>
                      </a:r>
                      <a:r>
                        <a:rPr lang="es"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601" name="Google Shape;601;p73"/>
          <p:cNvSpPr txBox="1"/>
          <p:nvPr/>
        </p:nvSpPr>
        <p:spPr>
          <a:xfrm>
            <a:off x="2368275" y="1066075"/>
            <a:ext cx="7251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DM Sans"/>
                <a:ea typeface="DM Sans"/>
                <a:cs typeface="DM Sans"/>
                <a:sym typeface="DM Sans"/>
              </a:rPr>
              <a:t>HTML</a:t>
            </a:r>
            <a:endParaRPr i="0" sz="1400" u="none" cap="none" strike="noStrike">
              <a:solidFill>
                <a:srgbClr val="000000"/>
              </a:solidFill>
              <a:latin typeface="DM Sans"/>
              <a:ea typeface="DM Sans"/>
              <a:cs typeface="DM Sans"/>
              <a:sym typeface="DM Sans"/>
            </a:endParaRPr>
          </a:p>
        </p:txBody>
      </p:sp>
      <p:sp>
        <p:nvSpPr>
          <p:cNvPr id="602" name="Google Shape;602;p73"/>
          <p:cNvSpPr txBox="1"/>
          <p:nvPr/>
        </p:nvSpPr>
        <p:spPr>
          <a:xfrm>
            <a:off x="5776363" y="1066075"/>
            <a:ext cx="516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DM Sans"/>
                <a:ea typeface="DM Sans"/>
                <a:cs typeface="DM Sans"/>
                <a:sym typeface="DM Sans"/>
              </a:rPr>
              <a:t>CSS</a:t>
            </a:r>
            <a:endParaRPr i="0" sz="1400" u="none" cap="none" strike="noStrike">
              <a:solidFill>
                <a:srgbClr val="000000"/>
              </a:solidFill>
              <a:latin typeface="DM Sans"/>
              <a:ea typeface="DM Sans"/>
              <a:cs typeface="DM Sans"/>
              <a:sym typeface="DM Sans"/>
            </a:endParaRPr>
          </a:p>
        </p:txBody>
      </p:sp>
      <p:sp>
        <p:nvSpPr>
          <p:cNvPr id="603" name="Google Shape;603;p73"/>
          <p:cNvSpPr txBox="1"/>
          <p:nvPr/>
        </p:nvSpPr>
        <p:spPr>
          <a:xfrm>
            <a:off x="1342025" y="4039325"/>
            <a:ext cx="6360000" cy="84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0" lang="es" sz="1350" u="none" cap="none" strike="noStrike">
                <a:solidFill>
                  <a:srgbClr val="000000"/>
                </a:solidFill>
                <a:highlight>
                  <a:srgbClr val="EA90FF"/>
                </a:highlight>
                <a:latin typeface="DM Sans"/>
                <a:ea typeface="DM Sans"/>
                <a:cs typeface="DM Sans"/>
                <a:sym typeface="DM Sans"/>
              </a:rPr>
              <a:t>Con este ejemplo podemos verificar cómo modifico el display </a:t>
            </a:r>
            <a:br>
              <a:rPr i="0" lang="es" sz="1350" u="none" cap="none" strike="noStrike">
                <a:solidFill>
                  <a:srgbClr val="000000"/>
                </a:solidFill>
                <a:highlight>
                  <a:srgbClr val="EA90FF"/>
                </a:highlight>
                <a:latin typeface="DM Sans"/>
                <a:ea typeface="DM Sans"/>
                <a:cs typeface="DM Sans"/>
                <a:sym typeface="DM Sans"/>
              </a:rPr>
            </a:br>
            <a:r>
              <a:rPr i="0" lang="es" sz="1350" u="none" cap="none" strike="noStrike">
                <a:solidFill>
                  <a:srgbClr val="000000"/>
                </a:solidFill>
                <a:highlight>
                  <a:srgbClr val="EA90FF"/>
                </a:highlight>
                <a:latin typeface="DM Sans"/>
                <a:ea typeface="DM Sans"/>
                <a:cs typeface="DM Sans"/>
                <a:sym typeface="DM Sans"/>
              </a:rPr>
              <a:t>de las etiquetas, puedes probar más </a:t>
            </a:r>
            <a:r>
              <a:rPr i="0" lang="es" sz="1350" u="sng" cap="none" strike="noStrike">
                <a:solidFill>
                  <a:srgbClr val="0097A7"/>
                </a:solidFill>
                <a:highlight>
                  <a:srgbClr val="EA90FF"/>
                </a:highlight>
                <a:latin typeface="DM Sans"/>
                <a:ea typeface="DM Sans"/>
                <a:cs typeface="DM Sans"/>
                <a:sym typeface="DM Sans"/>
                <a:hlinkClick r:id="rId4">
                  <a:extLst>
                    <a:ext uri="{A12FA001-AC4F-418D-AE19-62706E023703}">
                      <ahyp:hlinkClr val="tx"/>
                    </a:ext>
                  </a:extLst>
                </a:hlinkClick>
              </a:rPr>
              <a:t>acá</a:t>
            </a:r>
            <a:r>
              <a:rPr i="0" lang="es" sz="1350" u="none" cap="none" strike="noStrike">
                <a:solidFill>
                  <a:srgbClr val="000000"/>
                </a:solidFill>
                <a:highlight>
                  <a:srgbClr val="EA90FF"/>
                </a:highlight>
                <a:latin typeface="DM Sans"/>
                <a:ea typeface="DM Sans"/>
                <a:cs typeface="DM Sans"/>
                <a:sym typeface="DM Sans"/>
              </a:rPr>
              <a:t>.</a:t>
            </a:r>
            <a:endParaRPr i="0" sz="1350" u="none" cap="none" strike="noStrike">
              <a:solidFill>
                <a:srgbClr val="000000"/>
              </a:solidFill>
              <a:highlight>
                <a:srgbClr val="EA90FF"/>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87" name="Google Shape;87;p20"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cxnSp>
        <p:nvCxnSpPr>
          <p:cNvPr id="88" name="Google Shape;88;p20"/>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89" name="Google Shape;89;p20"/>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FFFFFF"/>
                </a:solidFill>
                <a:latin typeface="DM Sans"/>
                <a:ea typeface="DM Sans"/>
                <a:cs typeface="DM Sans"/>
                <a:sym typeface="DM Sans"/>
              </a:rPr>
              <a:t>Display</a:t>
            </a:r>
            <a:endParaRPr i="0" sz="1350" u="none" cap="none" strike="noStrike">
              <a:solidFill>
                <a:srgbClr val="FFFFFF"/>
              </a:solidFill>
              <a:latin typeface="DM Sans"/>
              <a:ea typeface="DM Sans"/>
              <a:cs typeface="DM Sans"/>
              <a:sym typeface="DM Sans"/>
            </a:endParaRPr>
          </a:p>
        </p:txBody>
      </p:sp>
      <p:sp>
        <p:nvSpPr>
          <p:cNvPr id="90" name="Google Shape;90;p20"/>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FFFFFF"/>
                </a:solidFill>
                <a:latin typeface="DM Sans"/>
                <a:ea typeface="DM Sans"/>
                <a:cs typeface="DM Sans"/>
                <a:sym typeface="DM Sans"/>
              </a:rPr>
              <a:t>Propiedades de la caja</a:t>
            </a:r>
            <a:endParaRPr i="0" sz="1350" u="none" cap="none" strike="noStrike">
              <a:solidFill>
                <a:srgbClr val="FFFFFF"/>
              </a:solidFill>
              <a:latin typeface="DM Sans"/>
              <a:ea typeface="DM Sans"/>
              <a:cs typeface="DM Sans"/>
              <a:sym typeface="DM Sans"/>
            </a:endParaRPr>
          </a:p>
        </p:txBody>
      </p:sp>
      <p:cxnSp>
        <p:nvCxnSpPr>
          <p:cNvPr id="91" name="Google Shape;91;p20"/>
          <p:cNvCxnSpPr/>
          <p:nvPr/>
        </p:nvCxnSpPr>
        <p:spPr>
          <a:xfrm>
            <a:off x="2071400" y="2499138"/>
            <a:ext cx="958200" cy="0"/>
          </a:xfrm>
          <a:prstGeom prst="straightConnector1">
            <a:avLst/>
          </a:prstGeom>
          <a:noFill/>
          <a:ln cap="flat" cmpd="sng" w="9525">
            <a:solidFill>
              <a:srgbClr val="CCCCCC"/>
            </a:solidFill>
            <a:prstDash val="solid"/>
            <a:round/>
            <a:headEnd len="med" w="med" type="oval"/>
            <a:tailEnd len="med" w="med" type="oval"/>
          </a:ln>
        </p:spPr>
      </p:cxnSp>
      <p:sp>
        <p:nvSpPr>
          <p:cNvPr id="92" name="Google Shape;92;p20"/>
          <p:cNvSpPr/>
          <p:nvPr/>
        </p:nvSpPr>
        <p:spPr>
          <a:xfrm>
            <a:off x="3007200" y="2194944"/>
            <a:ext cx="1373100" cy="4461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Tipos de elementos</a:t>
            </a:r>
            <a:endParaRPr i="0" sz="1350" u="none" cap="none" strike="noStrike">
              <a:solidFill>
                <a:srgbClr val="222222"/>
              </a:solidFill>
              <a:latin typeface="DM Sans"/>
              <a:ea typeface="DM Sans"/>
              <a:cs typeface="DM Sans"/>
              <a:sym typeface="DM Sans"/>
            </a:endParaRPr>
          </a:p>
        </p:txBody>
      </p:sp>
      <p:cxnSp>
        <p:nvCxnSpPr>
          <p:cNvPr id="93" name="Google Shape;93;p20"/>
          <p:cNvCxnSpPr/>
          <p:nvPr/>
        </p:nvCxnSpPr>
        <p:spPr>
          <a:xfrm>
            <a:off x="2157414" y="2491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94" name="Google Shape;94;p20"/>
          <p:cNvSpPr/>
          <p:nvPr/>
        </p:nvSpPr>
        <p:spPr>
          <a:xfrm>
            <a:off x="3007208" y="2733628"/>
            <a:ext cx="1373100" cy="2988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Función </a:t>
            </a:r>
            <a:endParaRPr i="0" sz="1350" u="none" cap="none" strike="noStrike">
              <a:solidFill>
                <a:srgbClr val="222222"/>
              </a:solidFill>
              <a:latin typeface="DM Sans"/>
              <a:ea typeface="DM Sans"/>
              <a:cs typeface="DM Sans"/>
              <a:sym typeface="DM Sans"/>
            </a:endParaRPr>
          </a:p>
        </p:txBody>
      </p:sp>
      <p:cxnSp>
        <p:nvCxnSpPr>
          <p:cNvPr id="95" name="Google Shape;95;p20"/>
          <p:cNvCxnSpPr/>
          <p:nvPr/>
        </p:nvCxnSpPr>
        <p:spPr>
          <a:xfrm>
            <a:off x="2071400" y="1419075"/>
            <a:ext cx="958200" cy="0"/>
          </a:xfrm>
          <a:prstGeom prst="straightConnector1">
            <a:avLst/>
          </a:prstGeom>
          <a:noFill/>
          <a:ln cap="flat" cmpd="sng" w="9525">
            <a:solidFill>
              <a:srgbClr val="CCCCCC"/>
            </a:solidFill>
            <a:prstDash val="solid"/>
            <a:round/>
            <a:headEnd len="med" w="med" type="oval"/>
            <a:tailEnd len="med" w="med" type="oval"/>
          </a:ln>
        </p:spPr>
      </p:cxnSp>
      <p:sp>
        <p:nvSpPr>
          <p:cNvPr id="96" name="Google Shape;96;p20"/>
          <p:cNvSpPr/>
          <p:nvPr/>
        </p:nvSpPr>
        <p:spPr>
          <a:xfrm>
            <a:off x="3007208" y="1262196"/>
            <a:ext cx="1373100" cy="2988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Box model</a:t>
            </a:r>
            <a:endParaRPr i="0" sz="1350" u="none" cap="none" strike="noStrike">
              <a:solidFill>
                <a:srgbClr val="222222"/>
              </a:solidFill>
              <a:latin typeface="DM Sans"/>
              <a:ea typeface="DM Sans"/>
              <a:cs typeface="DM Sans"/>
              <a:sym typeface="DM Sans"/>
            </a:endParaRPr>
          </a:p>
        </p:txBody>
      </p:sp>
      <p:cxnSp>
        <p:nvCxnSpPr>
          <p:cNvPr id="97" name="Google Shape;97;p20"/>
          <p:cNvCxnSpPr/>
          <p:nvPr/>
        </p:nvCxnSpPr>
        <p:spPr>
          <a:xfrm>
            <a:off x="4374500" y="2890563"/>
            <a:ext cx="958200" cy="0"/>
          </a:xfrm>
          <a:prstGeom prst="straightConnector1">
            <a:avLst/>
          </a:prstGeom>
          <a:noFill/>
          <a:ln cap="flat" cmpd="sng" w="9525">
            <a:solidFill>
              <a:srgbClr val="CCCCCC"/>
            </a:solidFill>
            <a:prstDash val="solid"/>
            <a:round/>
            <a:headEnd len="med" w="med" type="oval"/>
            <a:tailEnd len="med" w="med" type="oval"/>
          </a:ln>
        </p:spPr>
      </p:cxnSp>
      <p:sp>
        <p:nvSpPr>
          <p:cNvPr id="98" name="Google Shape;98;p20"/>
          <p:cNvSpPr/>
          <p:nvPr/>
        </p:nvSpPr>
        <p:spPr>
          <a:xfrm>
            <a:off x="5310308" y="2733684"/>
            <a:ext cx="1373100" cy="2988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Bug de Display</a:t>
            </a:r>
            <a:endParaRPr i="0" sz="1350" u="none" cap="none" strike="noStrike">
              <a:solidFill>
                <a:srgbClr val="222222"/>
              </a:solidFill>
              <a:latin typeface="DM Sans"/>
              <a:ea typeface="DM Sans"/>
              <a:cs typeface="DM Sans"/>
              <a:sym typeface="DM Sans"/>
            </a:endParaRPr>
          </a:p>
        </p:txBody>
      </p:sp>
      <p:cxnSp>
        <p:nvCxnSpPr>
          <p:cNvPr id="99" name="Google Shape;99;p20"/>
          <p:cNvCxnSpPr/>
          <p:nvPr/>
        </p:nvCxnSpPr>
        <p:spPr>
          <a:xfrm>
            <a:off x="13507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100" name="Google Shape;100;p20"/>
          <p:cNvSpPr/>
          <p:nvPr/>
        </p:nvSpPr>
        <p:spPr>
          <a:xfrm>
            <a:off x="624300" y="3507854"/>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FFFFFF"/>
                </a:solidFill>
                <a:latin typeface="DM Sans"/>
                <a:ea typeface="DM Sans"/>
                <a:cs typeface="DM Sans"/>
                <a:sym typeface="DM Sans"/>
              </a:rPr>
              <a:t>Posiciones</a:t>
            </a:r>
            <a:endParaRPr i="0" sz="1350" u="none" cap="none" strike="noStrike">
              <a:solidFill>
                <a:srgbClr val="FFFFFF"/>
              </a:solidFill>
              <a:latin typeface="DM Sans"/>
              <a:ea typeface="DM Sans"/>
              <a:cs typeface="DM Sans"/>
              <a:sym typeface="DM Sans"/>
            </a:endParaRPr>
          </a:p>
        </p:txBody>
      </p:sp>
      <p:cxnSp>
        <p:nvCxnSpPr>
          <p:cNvPr id="101" name="Google Shape;101;p20"/>
          <p:cNvCxnSpPr/>
          <p:nvPr/>
        </p:nvCxnSpPr>
        <p:spPr>
          <a:xfrm>
            <a:off x="2077200" y="3795886"/>
            <a:ext cx="958200" cy="0"/>
          </a:xfrm>
          <a:prstGeom prst="straightConnector1">
            <a:avLst/>
          </a:prstGeom>
          <a:noFill/>
          <a:ln cap="flat" cmpd="sng" w="9525">
            <a:solidFill>
              <a:srgbClr val="CCCCCC"/>
            </a:solidFill>
            <a:prstDash val="solid"/>
            <a:round/>
            <a:headEnd len="med" w="med" type="oval"/>
            <a:tailEnd len="med" w="med" type="oval"/>
          </a:ln>
        </p:spPr>
      </p:cxnSp>
      <p:sp>
        <p:nvSpPr>
          <p:cNvPr id="102" name="Google Shape;102;p20"/>
          <p:cNvSpPr/>
          <p:nvPr/>
        </p:nvSpPr>
        <p:spPr>
          <a:xfrm>
            <a:off x="3013008" y="3659650"/>
            <a:ext cx="1373100" cy="298800"/>
          </a:xfrm>
          <a:prstGeom prst="rect">
            <a:avLst/>
          </a:prstGeom>
          <a:solidFill>
            <a:srgbClr val="9E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222222"/>
                </a:solidFill>
                <a:latin typeface="DM Sans"/>
                <a:ea typeface="DM Sans"/>
                <a:cs typeface="DM Sans"/>
                <a:sym typeface="DM Sans"/>
              </a:rPr>
              <a:t>Position</a:t>
            </a:r>
            <a:endParaRPr i="0" sz="1350" u="none" cap="none" strike="noStrike">
              <a:solidFill>
                <a:srgbClr val="222222"/>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4"/>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Display</a:t>
            </a:r>
            <a:endParaRPr b="1" sz="4000" u="none" cap="none" strike="noStrike">
              <a:solidFill>
                <a:srgbClr val="000000"/>
              </a:solidFill>
              <a:latin typeface="DM Sans"/>
              <a:ea typeface="DM Sans"/>
              <a:cs typeface="DM Sans"/>
              <a:sym typeface="DM Sans"/>
            </a:endParaRPr>
          </a:p>
        </p:txBody>
      </p:sp>
      <p:sp>
        <p:nvSpPr>
          <p:cNvPr id="609" name="Google Shape;609;p74"/>
          <p:cNvSpPr txBox="1"/>
          <p:nvPr/>
        </p:nvSpPr>
        <p:spPr>
          <a:xfrm>
            <a:off x="1401150" y="1314725"/>
            <a:ext cx="6341700" cy="162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1" lang="es" sz="1350" u="none" cap="none" strike="noStrike">
                <a:solidFill>
                  <a:srgbClr val="000000"/>
                </a:solidFill>
                <a:latin typeface="DM Sans"/>
                <a:ea typeface="DM Sans"/>
                <a:cs typeface="DM Sans"/>
                <a:sym typeface="DM Sans"/>
              </a:rPr>
              <a:t>Inline-block</a:t>
            </a:r>
            <a:endParaRPr b="1" sz="1350" u="none" cap="none" strike="noStrike">
              <a:solidFill>
                <a:srgbClr val="000000"/>
              </a:solidFill>
              <a:latin typeface="DM Sans"/>
              <a:ea typeface="DM Sans"/>
              <a:cs typeface="DM Sans"/>
              <a:sym typeface="DM Sans"/>
            </a:endParaRPr>
          </a:p>
          <a:p>
            <a:pPr indent="0" lvl="0" marL="0" marR="0" rtl="0" algn="l">
              <a:lnSpc>
                <a:spcPct val="115000"/>
              </a:lnSpc>
              <a:spcBef>
                <a:spcPts val="400"/>
              </a:spcBef>
              <a:spcAft>
                <a:spcPts val="0"/>
              </a:spcAft>
              <a:buNone/>
            </a:pPr>
            <a:r>
              <a:rPr i="0" lang="es" sz="1350" u="none" cap="none" strike="noStrike">
                <a:solidFill>
                  <a:srgbClr val="000000"/>
                </a:solidFill>
                <a:latin typeface="DM Sans"/>
                <a:ea typeface="DM Sans"/>
                <a:cs typeface="DM Sans"/>
                <a:sym typeface="DM Sans"/>
              </a:rPr>
              <a:t>Hay una propiedad que permite tomar lo mejor de ambos grupos, llamada “</a:t>
            </a:r>
            <a:r>
              <a:rPr i="1" lang="es" sz="1350" u="none" cap="none" strike="noStrike">
                <a:solidFill>
                  <a:srgbClr val="000000"/>
                </a:solidFill>
                <a:latin typeface="DM Sans"/>
                <a:ea typeface="DM Sans"/>
                <a:cs typeface="DM Sans"/>
                <a:sym typeface="DM Sans"/>
              </a:rPr>
              <a:t>inline-block</a:t>
            </a:r>
            <a:r>
              <a:rPr i="0" lang="es" sz="1350" u="none" cap="none" strike="noStrike">
                <a:solidFill>
                  <a:srgbClr val="000000"/>
                </a:solidFill>
                <a:latin typeface="DM Sans"/>
                <a:ea typeface="DM Sans"/>
                <a:cs typeface="DM Sans"/>
                <a:sym typeface="DM Sans"/>
              </a:rPr>
              <a:t>”. Brinda la posibilidad tener “</a:t>
            </a:r>
            <a:r>
              <a:rPr i="1" lang="es" sz="1350" u="none" cap="none" strike="noStrike">
                <a:solidFill>
                  <a:srgbClr val="000000"/>
                </a:solidFill>
                <a:latin typeface="DM Sans"/>
                <a:ea typeface="DM Sans"/>
                <a:cs typeface="DM Sans"/>
                <a:sym typeface="DM Sans"/>
              </a:rPr>
              <a:t>padding</a:t>
            </a:r>
            <a:r>
              <a:rPr i="0" lang="es" sz="1350" u="none" cap="none" strike="noStrike">
                <a:solidFill>
                  <a:srgbClr val="000000"/>
                </a:solidFill>
                <a:latin typeface="DM Sans"/>
                <a:ea typeface="DM Sans"/>
                <a:cs typeface="DM Sans"/>
                <a:sym typeface="DM Sans"/>
              </a:rPr>
              <a:t>” y “</a:t>
            </a:r>
            <a:r>
              <a:rPr i="1" lang="es" sz="1350" u="none" cap="none" strike="noStrike">
                <a:solidFill>
                  <a:srgbClr val="000000"/>
                </a:solidFill>
                <a:latin typeface="DM Sans"/>
                <a:ea typeface="DM Sans"/>
                <a:cs typeface="DM Sans"/>
                <a:sym typeface="DM Sans"/>
              </a:rPr>
              <a:t>margin</a:t>
            </a:r>
            <a:r>
              <a:rPr i="0" lang="es" sz="1350" u="none" cap="none" strike="noStrike">
                <a:solidFill>
                  <a:srgbClr val="000000"/>
                </a:solidFill>
                <a:latin typeface="DM Sans"/>
                <a:ea typeface="DM Sans"/>
                <a:cs typeface="DM Sans"/>
                <a:sym typeface="DM Sans"/>
              </a:rPr>
              <a:t>” hacia arriba y abajo.</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p:txBody>
      </p:sp>
      <p:sp>
        <p:nvSpPr>
          <p:cNvPr id="610" name="Google Shape;610;p74"/>
          <p:cNvSpPr txBox="1"/>
          <p:nvPr/>
        </p:nvSpPr>
        <p:spPr>
          <a:xfrm>
            <a:off x="664900" y="2741725"/>
            <a:ext cx="81060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li</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inline-block</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611" name="Google Shape;611;p74"/>
          <p:cNvSpPr txBox="1"/>
          <p:nvPr/>
        </p:nvSpPr>
        <p:spPr>
          <a:xfrm>
            <a:off x="2189100" y="3693738"/>
            <a:ext cx="4765800" cy="89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i="0" lang="es" sz="1400" u="none" cap="none" strike="noStrike">
                <a:solidFill>
                  <a:srgbClr val="000000"/>
                </a:solidFill>
                <a:highlight>
                  <a:srgbClr val="EAFF6A"/>
                </a:highlight>
                <a:latin typeface="DM Sans"/>
                <a:ea typeface="DM Sans"/>
                <a:cs typeface="DM Sans"/>
                <a:sym typeface="DM Sans"/>
              </a:rPr>
              <a:t>Haz clic </a:t>
            </a:r>
            <a:r>
              <a:rPr i="0" lang="es" sz="1400" u="sng" cap="none" strike="noStrike">
                <a:solidFill>
                  <a:srgbClr val="0097A7"/>
                </a:solidFill>
                <a:highlight>
                  <a:srgbClr val="EAFF6A"/>
                </a:highlight>
                <a:latin typeface="DM Sans"/>
                <a:ea typeface="DM Sans"/>
                <a:cs typeface="DM Sans"/>
                <a:sym typeface="DM Sans"/>
                <a:hlinkClick r:id="rId3">
                  <a:extLst>
                    <a:ext uri="{A12FA001-AC4F-418D-AE19-62706E023703}">
                      <ahyp:hlinkClr val="tx"/>
                    </a:ext>
                  </a:extLst>
                </a:hlinkClick>
              </a:rPr>
              <a:t>aquí </a:t>
            </a:r>
            <a:r>
              <a:rPr i="0" lang="es" sz="1400" u="none" cap="none" strike="noStrike">
                <a:solidFill>
                  <a:srgbClr val="000000"/>
                </a:solidFill>
                <a:highlight>
                  <a:srgbClr val="EAFF6A"/>
                </a:highlight>
                <a:latin typeface="DM Sans"/>
                <a:ea typeface="DM Sans"/>
                <a:cs typeface="DM Sans"/>
                <a:sym typeface="DM Sans"/>
              </a:rPr>
              <a:t>para ver más ejemplos. </a:t>
            </a:r>
            <a:endParaRPr i="0" sz="1400" u="sng"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5"/>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Tabla comparativa</a:t>
            </a:r>
            <a:endParaRPr b="1" sz="4000" u="none" cap="none" strike="noStrike">
              <a:solidFill>
                <a:srgbClr val="000000"/>
              </a:solidFill>
              <a:latin typeface="DM Sans"/>
              <a:ea typeface="DM Sans"/>
              <a:cs typeface="DM Sans"/>
              <a:sym typeface="DM Sans"/>
            </a:endParaRPr>
          </a:p>
        </p:txBody>
      </p:sp>
      <p:sp>
        <p:nvSpPr>
          <p:cNvPr id="617" name="Google Shape;617;p75"/>
          <p:cNvSpPr txBox="1"/>
          <p:nvPr/>
        </p:nvSpPr>
        <p:spPr>
          <a:xfrm>
            <a:off x="654225" y="1169975"/>
            <a:ext cx="7816800" cy="76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Dependiendo de si la etiqueta de HTML es </a:t>
            </a:r>
            <a:r>
              <a:rPr b="1" i="0" lang="es" sz="1350" u="none" cap="none" strike="noStrike">
                <a:solidFill>
                  <a:srgbClr val="000000"/>
                </a:solidFill>
                <a:latin typeface="DM Sans"/>
                <a:ea typeface="DM Sans"/>
                <a:cs typeface="DM Sans"/>
                <a:sym typeface="DM Sans"/>
              </a:rPr>
              <a:t>“de bloque”</a:t>
            </a:r>
            <a:r>
              <a:rPr i="0" lang="es" sz="1350" u="none" cap="none" strike="noStrike">
                <a:solidFill>
                  <a:srgbClr val="000000"/>
                </a:solidFill>
                <a:latin typeface="DM Sans"/>
                <a:ea typeface="DM Sans"/>
                <a:cs typeface="DM Sans"/>
                <a:sym typeface="DM Sans"/>
              </a:rPr>
              <a:t> o </a:t>
            </a:r>
            <a:r>
              <a:rPr b="1" i="0" lang="es" sz="1350" u="none" cap="none" strike="noStrike">
                <a:solidFill>
                  <a:srgbClr val="000000"/>
                </a:solidFill>
                <a:latin typeface="DM Sans"/>
                <a:ea typeface="DM Sans"/>
                <a:cs typeface="DM Sans"/>
                <a:sym typeface="DM Sans"/>
              </a:rPr>
              <a:t>“en línea”</a:t>
            </a:r>
            <a:r>
              <a:rPr i="0" lang="es" sz="1350" u="none" cap="none" strike="noStrike">
                <a:solidFill>
                  <a:srgbClr val="000000"/>
                </a:solidFill>
                <a:latin typeface="DM Sans"/>
                <a:ea typeface="DM Sans"/>
                <a:cs typeface="DM Sans"/>
                <a:sym typeface="DM Sans"/>
              </a:rPr>
              <a:t>, algunas propiedades serán omitidas (</a:t>
            </a:r>
            <a:r>
              <a:rPr i="0" lang="es" sz="1350" u="sng" cap="none" strike="noStrike">
                <a:solidFill>
                  <a:srgbClr val="0097A7"/>
                </a:solidFill>
                <a:latin typeface="DM Sans"/>
                <a:ea typeface="DM Sans"/>
                <a:cs typeface="DM Sans"/>
                <a:sym typeface="DM Sans"/>
                <a:hlinkClick r:id="rId3">
                  <a:extLst>
                    <a:ext uri="{A12FA001-AC4F-418D-AE19-62706E023703}">
                      <ahyp:hlinkClr val="tx"/>
                    </a:ext>
                  </a:extLst>
                </a:hlinkClick>
              </a:rPr>
              <a:t>más información</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p:txBody>
      </p:sp>
      <p:graphicFrame>
        <p:nvGraphicFramePr>
          <p:cNvPr id="618" name="Google Shape;618;p75"/>
          <p:cNvGraphicFramePr/>
          <p:nvPr/>
        </p:nvGraphicFramePr>
        <p:xfrm>
          <a:off x="623025" y="2527163"/>
          <a:ext cx="3000000" cy="3000000"/>
        </p:xfrm>
        <a:graphic>
          <a:graphicData uri="http://schemas.openxmlformats.org/drawingml/2006/table">
            <a:tbl>
              <a:tblPr>
                <a:noFill/>
                <a:tableStyleId>{2B351F81-132B-4E98-9CAD-61BB87DE0664}</a:tableStyleId>
              </a:tblPr>
              <a:tblGrid>
                <a:gridCol w="1549000"/>
                <a:gridCol w="1549000"/>
                <a:gridCol w="1549000"/>
                <a:gridCol w="1549000"/>
                <a:gridCol w="1549000"/>
              </a:tblGrid>
              <a:tr h="4175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Width</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Height</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Padding</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Margin</a:t>
                      </a:r>
                      <a:endParaRPr b="1" sz="1400" u="none" cap="none" strike="noStrike">
                        <a:latin typeface="Helvetica Neue"/>
                        <a:ea typeface="Helvetica Neue"/>
                        <a:cs typeface="Helvetica Neue"/>
                        <a:sym typeface="Helvetica Neue"/>
                      </a:endParaRPr>
                    </a:p>
                  </a:txBody>
                  <a:tcPr marT="91425" marB="91425" marR="91425" marL="91425"/>
                </a:tc>
              </a:tr>
              <a:tr h="4175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Bloque</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r>
              <a:tr h="4175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En línea</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FF0000"/>
                          </a:solidFill>
                          <a:latin typeface="Helvetica Neue"/>
                          <a:ea typeface="Helvetica Neue"/>
                          <a:cs typeface="Helvetica Neue"/>
                          <a:sym typeface="Helvetica Neue"/>
                        </a:rPr>
                        <a:t>NO</a:t>
                      </a:r>
                      <a:endParaRPr sz="14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FF0000"/>
                          </a:solidFill>
                          <a:latin typeface="Helvetica Neue"/>
                          <a:ea typeface="Helvetica Neue"/>
                          <a:cs typeface="Helvetica Neue"/>
                          <a:sym typeface="Helvetica Neue"/>
                        </a:rPr>
                        <a:t>NO</a:t>
                      </a:r>
                      <a:endParaRPr sz="14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0000FF"/>
                          </a:solidFill>
                          <a:latin typeface="Helvetica Neue"/>
                          <a:ea typeface="Helvetica Neue"/>
                          <a:cs typeface="Helvetica Neue"/>
                          <a:sym typeface="Helvetica Neue"/>
                        </a:rPr>
                        <a:t>Solo costados</a:t>
                      </a:r>
                      <a:endParaRPr sz="1400" u="none" cap="none" strike="noStrike">
                        <a:solidFill>
                          <a:srgbClr val="0000F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0000FF"/>
                          </a:solidFill>
                          <a:latin typeface="Helvetica Neue"/>
                          <a:ea typeface="Helvetica Neue"/>
                          <a:cs typeface="Helvetica Neue"/>
                          <a:sym typeface="Helvetica Neue"/>
                        </a:rPr>
                        <a:t>Solo costados</a:t>
                      </a:r>
                      <a:endParaRPr sz="1400" u="none" cap="none" strike="noStrike">
                        <a:solidFill>
                          <a:srgbClr val="0000FF"/>
                        </a:solidFill>
                        <a:latin typeface="Helvetica Neue"/>
                        <a:ea typeface="Helvetica Neue"/>
                        <a:cs typeface="Helvetica Neue"/>
                        <a:sym typeface="Helvetica Neue"/>
                      </a:endParaRPr>
                    </a:p>
                  </a:txBody>
                  <a:tcPr marT="91425" marB="91425" marR="91425" marL="91425"/>
                </a:tc>
              </a:tr>
              <a:tr h="6424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En línea y bloque</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r>
            </a:tbl>
          </a:graphicData>
        </a:graphic>
      </p:graphicFrame>
      <p:sp>
        <p:nvSpPr>
          <p:cNvPr id="619" name="Google Shape;619;p75"/>
          <p:cNvSpPr/>
          <p:nvPr/>
        </p:nvSpPr>
        <p:spPr>
          <a:xfrm>
            <a:off x="623025" y="2413488"/>
            <a:ext cx="7879200" cy="2122500"/>
          </a:xfrm>
          <a:prstGeom prst="roundRect">
            <a:avLst>
              <a:gd fmla="val 16667" name="adj"/>
            </a:avLst>
          </a:prstGeom>
          <a:noFill/>
          <a:ln cap="flat" cmpd="sng" w="381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6"/>
          <p:cNvSpPr txBox="1"/>
          <p:nvPr/>
        </p:nvSpPr>
        <p:spPr>
          <a:xfrm>
            <a:off x="664897"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2000"/>
              </a:spcBef>
              <a:spcAft>
                <a:spcPts val="1100"/>
              </a:spcAft>
              <a:buNone/>
            </a:pPr>
            <a:r>
              <a:rPr b="1" lang="es" sz="4000">
                <a:latin typeface="DM Sans"/>
                <a:ea typeface="DM Sans"/>
                <a:cs typeface="DM Sans"/>
                <a:sym typeface="DM Sans"/>
              </a:rPr>
              <a:t>Quitar un elemento</a:t>
            </a:r>
            <a:endParaRPr b="1" sz="4000" u="none" cap="none" strike="noStrike">
              <a:solidFill>
                <a:srgbClr val="000000"/>
              </a:solidFill>
              <a:latin typeface="DM Sans"/>
              <a:ea typeface="DM Sans"/>
              <a:cs typeface="DM Sans"/>
              <a:sym typeface="DM Sans"/>
            </a:endParaRPr>
          </a:p>
        </p:txBody>
      </p:sp>
      <p:sp>
        <p:nvSpPr>
          <p:cNvPr id="625" name="Google Shape;625;p76"/>
          <p:cNvSpPr txBox="1"/>
          <p:nvPr/>
        </p:nvSpPr>
        <p:spPr>
          <a:xfrm>
            <a:off x="778513" y="1592025"/>
            <a:ext cx="7739400" cy="1120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El display tiene también un valor para quitar un elemento del layout </a:t>
            </a:r>
            <a:r>
              <a:rPr i="0" lang="es" sz="1350" u="none" cap="none" strike="noStrike">
                <a:solidFill>
                  <a:srgbClr val="000000"/>
                </a:solidFill>
                <a:highlight>
                  <a:srgbClr val="EAFF6A"/>
                </a:highlight>
                <a:latin typeface="DM Sans"/>
                <a:ea typeface="DM Sans"/>
                <a:cs typeface="DM Sans"/>
                <a:sym typeface="DM Sans"/>
              </a:rPr>
              <a:t> </a:t>
            </a:r>
            <a:r>
              <a:rPr i="1" lang="es" sz="1350" u="none" cap="none" strike="noStrike">
                <a:solidFill>
                  <a:srgbClr val="000000"/>
                </a:solidFill>
                <a:highlight>
                  <a:srgbClr val="EAFF6A"/>
                </a:highlight>
                <a:latin typeface="DM Sans"/>
                <a:ea typeface="DM Sans"/>
                <a:cs typeface="DM Sans"/>
                <a:sym typeface="DM Sans"/>
              </a:rPr>
              <a:t>display: none</a:t>
            </a:r>
            <a:r>
              <a:rPr i="1" lang="es" sz="1350" u="none" cap="none" strike="noStrike">
                <a:solidFill>
                  <a:srgbClr val="000000"/>
                </a:solidFill>
                <a:latin typeface="DM Sans"/>
                <a:ea typeface="DM Sans"/>
                <a:cs typeface="DM Sans"/>
                <a:sym typeface="DM Sans"/>
              </a:rPr>
              <a:t>;</a:t>
            </a:r>
            <a:r>
              <a:rPr i="0" lang="es" sz="1350" u="none" cap="none" strike="noStrike">
                <a:solidFill>
                  <a:srgbClr val="000000"/>
                </a:solidFill>
                <a:latin typeface="DM Sans"/>
                <a:ea typeface="DM Sans"/>
                <a:cs typeface="DM Sans"/>
                <a:sym typeface="DM Sans"/>
              </a:rPr>
              <a:t>  </a:t>
            </a:r>
            <a:r>
              <a:rPr lang="es" sz="1350">
                <a:latin typeface="DM Sans"/>
                <a:ea typeface="DM Sans"/>
                <a:cs typeface="DM Sans"/>
                <a:sym typeface="DM Sans"/>
              </a:rPr>
              <a:t>l</a:t>
            </a:r>
            <a:r>
              <a:rPr i="0" lang="es" sz="1350" u="none" cap="none" strike="noStrike">
                <a:solidFill>
                  <a:srgbClr val="000000"/>
                </a:solidFill>
                <a:latin typeface="DM Sans"/>
                <a:ea typeface="DM Sans"/>
                <a:cs typeface="DM Sans"/>
                <a:sym typeface="DM Sans"/>
              </a:rPr>
              <a:t>o oculta, y además lo quita (no ocupa su lugar).  </a:t>
            </a:r>
            <a:br>
              <a:rPr i="0" lang="es" sz="1350" u="none" cap="none" strike="noStrike">
                <a:solidFill>
                  <a:srgbClr val="000000"/>
                </a:solidFill>
                <a:latin typeface="DM Sans"/>
                <a:ea typeface="DM Sans"/>
                <a:cs typeface="DM Sans"/>
                <a:sym typeface="DM Sans"/>
              </a:rPr>
            </a:br>
            <a:endParaRPr i="0" sz="1350" u="none" cap="none" strike="noStrike">
              <a:solidFill>
                <a:srgbClr val="000000"/>
              </a:solidFill>
              <a:latin typeface="DM Sans"/>
              <a:ea typeface="DM Sans"/>
              <a:cs typeface="DM Sans"/>
              <a:sym typeface="DM Sans"/>
            </a:endParaRPr>
          </a:p>
        </p:txBody>
      </p:sp>
      <p:sp>
        <p:nvSpPr>
          <p:cNvPr id="626" name="Google Shape;626;p76"/>
          <p:cNvSpPr txBox="1"/>
          <p:nvPr/>
        </p:nvSpPr>
        <p:spPr>
          <a:xfrm>
            <a:off x="896175" y="2814275"/>
            <a:ext cx="77394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 </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Posiciones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grpSp>
        <p:nvGrpSpPr>
          <p:cNvPr id="636" name="Google Shape;636;p78"/>
          <p:cNvGrpSpPr/>
          <p:nvPr/>
        </p:nvGrpSpPr>
        <p:grpSpPr>
          <a:xfrm>
            <a:off x="2154263" y="2565325"/>
            <a:ext cx="197100" cy="197100"/>
            <a:chOff x="2172088" y="2455775"/>
            <a:chExt cx="197100" cy="197100"/>
          </a:xfrm>
        </p:grpSpPr>
        <p:sp>
          <p:nvSpPr>
            <p:cNvPr id="637" name="Google Shape;637;p78"/>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8"/>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9" name="Google Shape;639;p78"/>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a:t>
            </a:r>
            <a:endParaRPr b="1" i="0" sz="4000" u="none" cap="none" strike="noStrike">
              <a:solidFill>
                <a:schemeClr val="dk1"/>
              </a:solidFill>
              <a:latin typeface="DM Sans"/>
              <a:ea typeface="DM Sans"/>
              <a:cs typeface="DM Sans"/>
              <a:sym typeface="DM Sans"/>
            </a:endParaRPr>
          </a:p>
        </p:txBody>
      </p:sp>
      <p:grpSp>
        <p:nvGrpSpPr>
          <p:cNvPr id="640" name="Google Shape;640;p78"/>
          <p:cNvGrpSpPr/>
          <p:nvPr/>
        </p:nvGrpSpPr>
        <p:grpSpPr>
          <a:xfrm>
            <a:off x="2154263" y="3020000"/>
            <a:ext cx="197100" cy="197100"/>
            <a:chOff x="2172088" y="3058775"/>
            <a:chExt cx="197100" cy="197100"/>
          </a:xfrm>
        </p:grpSpPr>
        <p:sp>
          <p:nvSpPr>
            <p:cNvPr id="641" name="Google Shape;641;p78"/>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78"/>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 name="Google Shape;643;p78"/>
          <p:cNvGrpSpPr/>
          <p:nvPr/>
        </p:nvGrpSpPr>
        <p:grpSpPr>
          <a:xfrm>
            <a:off x="2154263" y="3474675"/>
            <a:ext cx="197100" cy="197100"/>
            <a:chOff x="2172088" y="3661775"/>
            <a:chExt cx="197100" cy="197100"/>
          </a:xfrm>
        </p:grpSpPr>
        <p:sp>
          <p:nvSpPr>
            <p:cNvPr id="644" name="Google Shape;644;p78"/>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78"/>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6" name="Google Shape;646;p78"/>
          <p:cNvSpPr txBox="1"/>
          <p:nvPr/>
        </p:nvSpPr>
        <p:spPr>
          <a:xfrm>
            <a:off x="1908600" y="1742275"/>
            <a:ext cx="55839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Es una propiedad CSS pensada para ubicar un elemento, con una libertad muy flexible. Algunos </a:t>
            </a:r>
            <a:r>
              <a:rPr b="1" lang="es" sz="1350">
                <a:solidFill>
                  <a:schemeClr val="dk1"/>
                </a:solidFill>
                <a:latin typeface="DM Sans"/>
                <a:ea typeface="DM Sans"/>
                <a:cs typeface="DM Sans"/>
                <a:sym typeface="DM Sans"/>
              </a:rPr>
              <a:t>ejemplos</a:t>
            </a:r>
            <a:r>
              <a:rPr lang="es" sz="1350">
                <a:solidFill>
                  <a:schemeClr val="dk1"/>
                </a:solidFill>
                <a:latin typeface="DM Sans"/>
                <a:ea typeface="DM Sans"/>
                <a:cs typeface="DM Sans"/>
                <a:sym typeface="DM Sans"/>
              </a:rPr>
              <a:t> de uso: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latin typeface="DM Sans"/>
                <a:ea typeface="DM Sans"/>
                <a:cs typeface="DM Sans"/>
                <a:sym typeface="DM Sans"/>
              </a:rPr>
              <a:t>Superponer elementos.</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latin typeface="DM Sans"/>
                <a:ea typeface="DM Sans"/>
                <a:cs typeface="DM Sans"/>
                <a:sym typeface="DM Sans"/>
              </a:rPr>
              <a:t>Crear publicidades que te sigan con el scroll o un menú.</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lang="es" sz="1350">
                <a:solidFill>
                  <a:schemeClr val="dk1"/>
                </a:solidFill>
                <a:latin typeface="DM Sans"/>
                <a:ea typeface="DM Sans"/>
                <a:cs typeface="DM Sans"/>
                <a:sym typeface="DM Sans"/>
              </a:rPr>
              <a:t>Hacer un menú con submenú </a:t>
            </a:r>
            <a:r>
              <a:rPr lang="es" sz="1350">
                <a:solidFill>
                  <a:schemeClr val="dk1"/>
                </a:solidFill>
                <a:latin typeface="DM Sans"/>
                <a:ea typeface="DM Sans"/>
                <a:cs typeface="DM Sans"/>
                <a:sym typeface="DM Sans"/>
              </a:rPr>
              <a:t>dentro</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FCB6E8"/>
                </a:highlight>
                <a:latin typeface="DM Sans"/>
                <a:ea typeface="DM Sans"/>
                <a:cs typeface="DM Sans"/>
                <a:sym typeface="DM Sans"/>
              </a:rPr>
              <a:t>Valores posibles: </a:t>
            </a:r>
            <a:r>
              <a:rPr lang="es" sz="1350">
                <a:solidFill>
                  <a:srgbClr val="333333"/>
                </a:solidFill>
                <a:highlight>
                  <a:srgbClr val="FCB6E8"/>
                </a:highlight>
                <a:latin typeface="DM Sans"/>
                <a:ea typeface="DM Sans"/>
                <a:cs typeface="DM Sans"/>
                <a:sym typeface="DM Sans"/>
              </a:rPr>
              <a:t>relative, absolute, fixed, o sticky (cualquiera excepto static).</a:t>
            </a:r>
            <a:endParaRPr b="1" sz="1350">
              <a:solidFill>
                <a:schemeClr val="dk1"/>
              </a:solidFill>
              <a:highlight>
                <a:srgbClr val="FCB6E8"/>
              </a:highlight>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9"/>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ubicar un elemento?</a:t>
            </a:r>
            <a:endParaRPr b="1" i="0" sz="4000" u="none" cap="none" strike="noStrike">
              <a:solidFill>
                <a:schemeClr val="dk1"/>
              </a:solidFill>
              <a:latin typeface="DM Sans"/>
              <a:ea typeface="DM Sans"/>
              <a:cs typeface="DM Sans"/>
              <a:sym typeface="DM Sans"/>
            </a:endParaRPr>
          </a:p>
        </p:txBody>
      </p:sp>
      <p:sp>
        <p:nvSpPr>
          <p:cNvPr id="652" name="Google Shape;652;p79"/>
          <p:cNvSpPr/>
          <p:nvPr/>
        </p:nvSpPr>
        <p:spPr>
          <a:xfrm>
            <a:off x="1453050" y="1800540"/>
            <a:ext cx="671400" cy="6516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i="0" sz="2800" u="none" cap="none" strike="noStrike">
              <a:solidFill>
                <a:srgbClr val="000000"/>
              </a:solidFill>
              <a:latin typeface="DM Sans"/>
              <a:ea typeface="DM Sans"/>
              <a:cs typeface="DM Sans"/>
              <a:sym typeface="DM Sans"/>
            </a:endParaRPr>
          </a:p>
        </p:txBody>
      </p:sp>
      <p:sp>
        <p:nvSpPr>
          <p:cNvPr id="653" name="Google Shape;653;p79"/>
          <p:cNvSpPr/>
          <p:nvPr/>
        </p:nvSpPr>
        <p:spPr>
          <a:xfrm>
            <a:off x="4329036" y="1800540"/>
            <a:ext cx="671400" cy="6516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i="0" sz="2800" u="none" cap="none" strike="noStrike">
              <a:solidFill>
                <a:srgbClr val="E0FF00"/>
              </a:solidFill>
              <a:latin typeface="DM Sans"/>
              <a:ea typeface="DM Sans"/>
              <a:cs typeface="DM Sans"/>
              <a:sym typeface="DM Sans"/>
            </a:endParaRPr>
          </a:p>
        </p:txBody>
      </p:sp>
      <p:sp>
        <p:nvSpPr>
          <p:cNvPr id="654" name="Google Shape;654;p79"/>
          <p:cNvSpPr/>
          <p:nvPr/>
        </p:nvSpPr>
        <p:spPr>
          <a:xfrm>
            <a:off x="7131800" y="1800540"/>
            <a:ext cx="671400" cy="651600"/>
          </a:xfrm>
          <a:prstGeom prst="ellipse">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i="0" sz="2800" u="none" cap="none" strike="noStrike">
              <a:solidFill>
                <a:srgbClr val="E0FF00"/>
              </a:solidFill>
              <a:latin typeface="DM Sans"/>
              <a:ea typeface="DM Sans"/>
              <a:cs typeface="DM Sans"/>
              <a:sym typeface="DM Sans"/>
            </a:endParaRPr>
          </a:p>
        </p:txBody>
      </p:sp>
      <p:sp>
        <p:nvSpPr>
          <p:cNvPr id="655" name="Google Shape;655;p79"/>
          <p:cNvSpPr txBox="1"/>
          <p:nvPr/>
        </p:nvSpPr>
        <p:spPr>
          <a:xfrm>
            <a:off x="907200" y="2753775"/>
            <a:ext cx="1763100" cy="1065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s" sz="1350" u="none" cap="none" strike="noStrike">
                <a:solidFill>
                  <a:srgbClr val="000000"/>
                </a:solidFill>
                <a:highlight>
                  <a:srgbClr val="FFFFFF"/>
                </a:highlight>
                <a:latin typeface="DM Sans"/>
                <a:ea typeface="DM Sans"/>
                <a:cs typeface="DM Sans"/>
                <a:sym typeface="DM Sans"/>
              </a:rPr>
              <a:t>Define </a:t>
            </a:r>
            <a:r>
              <a:rPr i="0" lang="es" sz="1350" u="none" cap="none" strike="noStrike">
                <a:solidFill>
                  <a:srgbClr val="000000"/>
                </a:solidFill>
                <a:latin typeface="DM Sans"/>
                <a:ea typeface="DM Sans"/>
                <a:cs typeface="DM Sans"/>
                <a:sym typeface="DM Sans"/>
              </a:rPr>
              <a:t>qué tipo de posición quieres usar.</a:t>
            </a:r>
            <a:endParaRPr i="0" sz="1350" u="none" cap="none" strike="noStrike">
              <a:solidFill>
                <a:srgbClr val="000000"/>
              </a:solidFill>
              <a:highlight>
                <a:srgbClr val="FFFFFF"/>
              </a:highlight>
              <a:latin typeface="DM Sans"/>
              <a:ea typeface="DM Sans"/>
              <a:cs typeface="DM Sans"/>
              <a:sym typeface="DM Sans"/>
            </a:endParaRPr>
          </a:p>
        </p:txBody>
      </p:sp>
      <p:sp>
        <p:nvSpPr>
          <p:cNvPr id="656" name="Google Shape;656;p79"/>
          <p:cNvSpPr txBox="1"/>
          <p:nvPr/>
        </p:nvSpPr>
        <p:spPr>
          <a:xfrm>
            <a:off x="6291225" y="2915450"/>
            <a:ext cx="2137200" cy="1065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s" sz="1350" u="none" cap="none" strike="noStrike">
                <a:solidFill>
                  <a:srgbClr val="000000"/>
                </a:solidFill>
                <a:highlight>
                  <a:srgbClr val="FFFFFF"/>
                </a:highlight>
                <a:latin typeface="DM Sans"/>
                <a:ea typeface="DM Sans"/>
                <a:cs typeface="DM Sans"/>
                <a:sym typeface="DM Sans"/>
              </a:rPr>
              <a:t>Determina</a:t>
            </a:r>
            <a:r>
              <a:rPr i="0" lang="es" sz="1350" u="none" cap="none" strike="noStrike">
                <a:solidFill>
                  <a:srgbClr val="000000"/>
                </a:solidFill>
                <a:highlight>
                  <a:srgbClr val="FFFFFF"/>
                </a:highlight>
                <a:latin typeface="DM Sans"/>
                <a:ea typeface="DM Sans"/>
                <a:cs typeface="DM Sans"/>
                <a:sym typeface="DM Sans"/>
              </a:rPr>
              <a:t> un valor numérico para las propiedades </a:t>
            </a:r>
            <a:r>
              <a:rPr b="1" i="1" lang="es" sz="1350" u="none" cap="none" strike="noStrike">
                <a:solidFill>
                  <a:srgbClr val="000000"/>
                </a:solidFill>
                <a:highlight>
                  <a:srgbClr val="FFFFFF"/>
                </a:highlight>
                <a:latin typeface="DM Sans"/>
                <a:ea typeface="DM Sans"/>
                <a:cs typeface="DM Sans"/>
                <a:sym typeface="DM Sans"/>
              </a:rPr>
              <a:t>top, bottom, left, right.</a:t>
            </a:r>
            <a:endParaRPr b="1" i="1" sz="1350" u="none" cap="none" strike="noStrike">
              <a:solidFill>
                <a:srgbClr val="000000"/>
              </a:solidFill>
              <a:highlight>
                <a:srgbClr val="FFFFFF"/>
              </a:highlight>
              <a:latin typeface="DM Sans"/>
              <a:ea typeface="DM Sans"/>
              <a:cs typeface="DM Sans"/>
              <a:sym typeface="DM Sans"/>
            </a:endParaRPr>
          </a:p>
          <a:p>
            <a:pPr indent="0" lvl="0" marL="0" marR="0" rtl="0" algn="l">
              <a:lnSpc>
                <a:spcPct val="115000"/>
              </a:lnSpc>
              <a:spcBef>
                <a:spcPts val="0"/>
              </a:spcBef>
              <a:spcAft>
                <a:spcPts val="0"/>
              </a:spcAft>
              <a:buNone/>
            </a:pPr>
            <a:r>
              <a:t/>
            </a:r>
            <a:endParaRPr i="0" sz="1350" u="none" cap="none" strike="noStrike">
              <a:solidFill>
                <a:srgbClr val="000000"/>
              </a:solidFill>
              <a:highlight>
                <a:srgbClr val="FFFFFF"/>
              </a:highlight>
              <a:latin typeface="DM Sans"/>
              <a:ea typeface="DM Sans"/>
              <a:cs typeface="DM Sans"/>
              <a:sym typeface="DM Sans"/>
            </a:endParaRPr>
          </a:p>
        </p:txBody>
      </p:sp>
      <p:sp>
        <p:nvSpPr>
          <p:cNvPr id="657" name="Google Shape;657;p79"/>
          <p:cNvSpPr txBox="1"/>
          <p:nvPr/>
        </p:nvSpPr>
        <p:spPr>
          <a:xfrm>
            <a:off x="3439225" y="2915438"/>
            <a:ext cx="2377800" cy="912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s" sz="1350" u="none" cap="none" strike="noStrike">
                <a:solidFill>
                  <a:srgbClr val="000000"/>
                </a:solidFill>
                <a:highlight>
                  <a:srgbClr val="FFFFFF"/>
                </a:highlight>
                <a:latin typeface="DM Sans"/>
                <a:ea typeface="DM Sans"/>
                <a:cs typeface="DM Sans"/>
                <a:sym typeface="DM Sans"/>
              </a:rPr>
              <a:t>Indica </a:t>
            </a:r>
            <a:r>
              <a:rPr i="0" lang="es" sz="1350" u="none" cap="none" strike="noStrike">
                <a:solidFill>
                  <a:srgbClr val="000000"/>
                </a:solidFill>
                <a:highlight>
                  <a:srgbClr val="FFFFFF"/>
                </a:highlight>
                <a:latin typeface="DM Sans"/>
                <a:ea typeface="DM Sans"/>
                <a:cs typeface="DM Sans"/>
                <a:sym typeface="DM Sans"/>
              </a:rPr>
              <a:t>desde dónde calcular la distancia (si será desde arriba, derecha, abajo o izquierda).</a:t>
            </a:r>
            <a:endParaRPr i="0" sz="1350" u="none" cap="none" strike="noStrike">
              <a:solidFill>
                <a:srgbClr val="000000"/>
              </a:solidFill>
              <a:highlight>
                <a:srgbClr val="FFFFFF"/>
              </a:highlight>
              <a:latin typeface="DM Sans"/>
              <a:ea typeface="DM Sans"/>
              <a:cs typeface="DM Sans"/>
              <a:sym typeface="DM Sans"/>
            </a:endParaRPr>
          </a:p>
        </p:txBody>
      </p:sp>
      <p:sp>
        <p:nvSpPr>
          <p:cNvPr id="658" name="Google Shape;658;p79"/>
          <p:cNvSpPr txBox="1"/>
          <p:nvPr/>
        </p:nvSpPr>
        <p:spPr>
          <a:xfrm>
            <a:off x="1602326" y="1873273"/>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2800" u="none" cap="none" strike="noStrike">
                <a:solidFill>
                  <a:srgbClr val="000000"/>
                </a:solidFill>
                <a:latin typeface="DM Sans"/>
                <a:ea typeface="DM Sans"/>
                <a:cs typeface="DM Sans"/>
                <a:sym typeface="DM Sans"/>
              </a:rPr>
              <a:t>1</a:t>
            </a:r>
            <a:endParaRPr i="0" sz="2800" u="none" cap="none" strike="noStrike">
              <a:solidFill>
                <a:srgbClr val="000000"/>
              </a:solidFill>
              <a:latin typeface="DM Sans"/>
              <a:ea typeface="DM Sans"/>
              <a:cs typeface="DM Sans"/>
              <a:sym typeface="DM Sans"/>
            </a:endParaRPr>
          </a:p>
        </p:txBody>
      </p:sp>
      <p:sp>
        <p:nvSpPr>
          <p:cNvPr id="659" name="Google Shape;659;p79"/>
          <p:cNvSpPr txBox="1"/>
          <p:nvPr/>
        </p:nvSpPr>
        <p:spPr>
          <a:xfrm>
            <a:off x="4480533" y="1829337"/>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2800" u="none" cap="none" strike="noStrike">
                <a:solidFill>
                  <a:srgbClr val="000000"/>
                </a:solidFill>
                <a:latin typeface="DM Sans"/>
                <a:ea typeface="DM Sans"/>
                <a:cs typeface="DM Sans"/>
                <a:sym typeface="DM Sans"/>
              </a:rPr>
              <a:t>2</a:t>
            </a:r>
            <a:endParaRPr i="0" sz="2800" u="none" cap="none" strike="noStrike">
              <a:solidFill>
                <a:srgbClr val="000000"/>
              </a:solidFill>
              <a:latin typeface="DM Sans"/>
              <a:ea typeface="DM Sans"/>
              <a:cs typeface="DM Sans"/>
              <a:sym typeface="DM Sans"/>
            </a:endParaRPr>
          </a:p>
        </p:txBody>
      </p:sp>
      <p:sp>
        <p:nvSpPr>
          <p:cNvPr id="660" name="Google Shape;660;p79"/>
          <p:cNvSpPr txBox="1"/>
          <p:nvPr/>
        </p:nvSpPr>
        <p:spPr>
          <a:xfrm>
            <a:off x="7276980" y="1858577"/>
            <a:ext cx="295200" cy="33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2800" u="none" cap="none" strike="noStrike">
                <a:solidFill>
                  <a:srgbClr val="000000"/>
                </a:solidFill>
                <a:latin typeface="DM Sans"/>
                <a:ea typeface="DM Sans"/>
                <a:cs typeface="DM Sans"/>
                <a:sym typeface="DM Sans"/>
              </a:rPr>
              <a:t>3</a:t>
            </a:r>
            <a:endParaRPr i="0" sz="2800" u="none" cap="none" strike="noStrike">
              <a:solidFill>
                <a:srgbClr val="000000"/>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0"/>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a:t>
            </a:r>
            <a:endParaRPr b="1" i="0" sz="4000" u="none" cap="none" strike="noStrike">
              <a:solidFill>
                <a:schemeClr val="dk1"/>
              </a:solidFill>
              <a:latin typeface="DM Sans"/>
              <a:ea typeface="DM Sans"/>
              <a:cs typeface="DM Sans"/>
              <a:sym typeface="DM Sans"/>
            </a:endParaRPr>
          </a:p>
        </p:txBody>
      </p:sp>
      <p:sp>
        <p:nvSpPr>
          <p:cNvPr id="666" name="Google Shape;666;p80"/>
          <p:cNvSpPr txBox="1"/>
          <p:nvPr/>
        </p:nvSpPr>
        <p:spPr>
          <a:xfrm>
            <a:off x="844300" y="1408375"/>
            <a:ext cx="7798500" cy="302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Al aplicar esta propiedad, puedes usar </a:t>
            </a:r>
            <a:r>
              <a:rPr lang="es" sz="1350">
                <a:latin typeface="DM Sans"/>
                <a:ea typeface="DM Sans"/>
                <a:cs typeface="DM Sans"/>
                <a:sym typeface="DM Sans"/>
              </a:rPr>
              <a:t>cuatro</a:t>
            </a:r>
            <a:r>
              <a:rPr i="0" lang="es" sz="1350" u="none" cap="none" strike="noStrike">
                <a:solidFill>
                  <a:srgbClr val="000000"/>
                </a:solidFill>
                <a:latin typeface="DM Sans"/>
                <a:ea typeface="DM Sans"/>
                <a:cs typeface="DM Sans"/>
                <a:sym typeface="DM Sans"/>
              </a:rPr>
              <a:t> propiedades para posicionar los elementos, y debes darles un valor numérico. </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rPr i="0" lang="es" sz="1350" u="none" cap="none" strike="noStrike">
                <a:solidFill>
                  <a:srgbClr val="000000"/>
                </a:solidFill>
                <a:latin typeface="DM Sans"/>
                <a:ea typeface="DM Sans"/>
                <a:cs typeface="DM Sans"/>
                <a:sym typeface="DM Sans"/>
              </a:rPr>
              <a:t> Ellas son:</a:t>
            </a:r>
            <a:endParaRPr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None/>
            </a:pPr>
            <a:r>
              <a:rPr b="1" i="1" lang="es" sz="1350" u="none" cap="none" strike="noStrike">
                <a:solidFill>
                  <a:srgbClr val="000000"/>
                </a:solidFill>
                <a:latin typeface="DM Sans"/>
                <a:ea typeface="DM Sans"/>
                <a:cs typeface="DM Sans"/>
                <a:sym typeface="DM Sans"/>
              </a:rPr>
              <a:t>top:</a:t>
            </a:r>
            <a:r>
              <a:rPr i="0" lang="es" sz="1350" u="none" cap="none" strike="noStrike">
                <a:solidFill>
                  <a:srgbClr val="000000"/>
                </a:solidFill>
                <a:latin typeface="DM Sans"/>
                <a:ea typeface="DM Sans"/>
                <a:cs typeface="DM Sans"/>
                <a:sym typeface="DM Sans"/>
              </a:rPr>
              <a:t> calcula desde el borde superior (ej:  </a:t>
            </a:r>
            <a:r>
              <a:rPr i="0" lang="es" sz="1350" u="none" cap="none" strike="noStrike">
                <a:solidFill>
                  <a:srgbClr val="000000"/>
                </a:solidFill>
                <a:highlight>
                  <a:srgbClr val="EFEFEF"/>
                </a:highlight>
                <a:latin typeface="DM Sans"/>
                <a:ea typeface="DM Sans"/>
                <a:cs typeface="DM Sans"/>
                <a:sym typeface="DM Sans"/>
              </a:rPr>
              <a:t>top: 100px </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None/>
            </a:pPr>
            <a:r>
              <a:t/>
            </a:r>
            <a:endParaRPr b="1" i="1" sz="1350">
              <a:latin typeface="DM Sans"/>
              <a:ea typeface="DM Sans"/>
              <a:cs typeface="DM Sans"/>
              <a:sym typeface="DM Sans"/>
            </a:endParaRPr>
          </a:p>
          <a:p>
            <a:pPr indent="0" lvl="0" marL="457200" marR="0" rtl="0" algn="l">
              <a:lnSpc>
                <a:spcPct val="115000"/>
              </a:lnSpc>
              <a:spcBef>
                <a:spcPts val="0"/>
              </a:spcBef>
              <a:spcAft>
                <a:spcPts val="0"/>
              </a:spcAft>
              <a:buNone/>
            </a:pPr>
            <a:r>
              <a:rPr b="1" i="1" lang="es" sz="1350" u="none" cap="none" strike="noStrike">
                <a:solidFill>
                  <a:srgbClr val="000000"/>
                </a:solidFill>
                <a:latin typeface="DM Sans"/>
                <a:ea typeface="DM Sans"/>
                <a:cs typeface="DM Sans"/>
                <a:sym typeface="DM Sans"/>
              </a:rPr>
              <a:t>right:</a:t>
            </a:r>
            <a:r>
              <a:rPr i="0" lang="es" sz="1350" u="none" cap="none" strike="noStrike">
                <a:solidFill>
                  <a:srgbClr val="000000"/>
                </a:solidFill>
                <a:latin typeface="DM Sans"/>
                <a:ea typeface="DM Sans"/>
                <a:cs typeface="DM Sans"/>
                <a:sym typeface="DM Sans"/>
              </a:rPr>
              <a:t> calcula desde el borde derecho (ej:  </a:t>
            </a:r>
            <a:r>
              <a:rPr i="0" lang="es" sz="1350" u="none" cap="none" strike="noStrike">
                <a:solidFill>
                  <a:srgbClr val="000000"/>
                </a:solidFill>
                <a:highlight>
                  <a:srgbClr val="EFEFEF"/>
                </a:highlight>
                <a:latin typeface="DM Sans"/>
                <a:ea typeface="DM Sans"/>
                <a:cs typeface="DM Sans"/>
                <a:sym typeface="DM Sans"/>
              </a:rPr>
              <a:t>right: 50px).</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None/>
            </a:pPr>
            <a:r>
              <a:t/>
            </a:r>
            <a:endParaRPr b="1" i="1" sz="1350">
              <a:latin typeface="DM Sans"/>
              <a:ea typeface="DM Sans"/>
              <a:cs typeface="DM Sans"/>
              <a:sym typeface="DM Sans"/>
            </a:endParaRPr>
          </a:p>
          <a:p>
            <a:pPr indent="0" lvl="0" marL="457200" marR="0" rtl="0" algn="l">
              <a:lnSpc>
                <a:spcPct val="115000"/>
              </a:lnSpc>
              <a:spcBef>
                <a:spcPts val="0"/>
              </a:spcBef>
              <a:spcAft>
                <a:spcPts val="0"/>
              </a:spcAft>
              <a:buNone/>
            </a:pPr>
            <a:r>
              <a:rPr b="1" i="1" lang="es" sz="1350" u="none" cap="none" strike="noStrike">
                <a:solidFill>
                  <a:srgbClr val="000000"/>
                </a:solidFill>
                <a:latin typeface="DM Sans"/>
                <a:ea typeface="DM Sans"/>
                <a:cs typeface="DM Sans"/>
                <a:sym typeface="DM Sans"/>
              </a:rPr>
              <a:t>bottom:</a:t>
            </a:r>
            <a:r>
              <a:rPr i="0" lang="es" sz="1350" u="none" cap="none" strike="noStrike">
                <a:solidFill>
                  <a:srgbClr val="000000"/>
                </a:solidFill>
                <a:latin typeface="DM Sans"/>
                <a:ea typeface="DM Sans"/>
                <a:cs typeface="DM Sans"/>
                <a:sym typeface="DM Sans"/>
              </a:rPr>
              <a:t> calcula desde el borde inferior (ej: </a:t>
            </a:r>
            <a:r>
              <a:rPr i="0" lang="es" sz="1350" u="none" cap="none" strike="noStrike">
                <a:solidFill>
                  <a:srgbClr val="000000"/>
                </a:solidFill>
                <a:highlight>
                  <a:srgbClr val="EFEFEF"/>
                </a:highlight>
                <a:latin typeface="DM Sans"/>
                <a:ea typeface="DM Sans"/>
                <a:cs typeface="DM Sans"/>
                <a:sym typeface="DM Sans"/>
              </a:rPr>
              <a:t>bottom: 100px </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None/>
            </a:pPr>
            <a:r>
              <a:t/>
            </a:r>
            <a:endParaRPr b="1" i="1" sz="1350">
              <a:latin typeface="DM Sans"/>
              <a:ea typeface="DM Sans"/>
              <a:cs typeface="DM Sans"/>
              <a:sym typeface="DM Sans"/>
            </a:endParaRPr>
          </a:p>
          <a:p>
            <a:pPr indent="0" lvl="0" marL="457200" marR="0" rtl="0" algn="l">
              <a:lnSpc>
                <a:spcPct val="115000"/>
              </a:lnSpc>
              <a:spcBef>
                <a:spcPts val="0"/>
              </a:spcBef>
              <a:spcAft>
                <a:spcPts val="0"/>
              </a:spcAft>
              <a:buNone/>
            </a:pPr>
            <a:r>
              <a:rPr b="1" i="1" lang="es" sz="1350" u="none" cap="none" strike="noStrike">
                <a:solidFill>
                  <a:srgbClr val="000000"/>
                </a:solidFill>
                <a:latin typeface="DM Sans"/>
                <a:ea typeface="DM Sans"/>
                <a:cs typeface="DM Sans"/>
                <a:sym typeface="DM Sans"/>
              </a:rPr>
              <a:t>left:</a:t>
            </a:r>
            <a:r>
              <a:rPr i="0" lang="es" sz="1350" u="none" cap="none" strike="noStrike">
                <a:solidFill>
                  <a:srgbClr val="000000"/>
                </a:solidFill>
                <a:latin typeface="DM Sans"/>
                <a:ea typeface="DM Sans"/>
                <a:cs typeface="DM Sans"/>
                <a:sym typeface="DM Sans"/>
              </a:rPr>
              <a:t> calcula desde el borde izquierdo (ej: </a:t>
            </a:r>
            <a:r>
              <a:rPr i="0" lang="es" sz="1350" u="none" cap="none" strike="noStrike">
                <a:solidFill>
                  <a:srgbClr val="000000"/>
                </a:solidFill>
                <a:highlight>
                  <a:srgbClr val="EFEFEF"/>
                </a:highlight>
                <a:latin typeface="DM Sans"/>
                <a:ea typeface="DM Sans"/>
                <a:cs typeface="DM Sans"/>
                <a:sym typeface="DM Sans"/>
              </a:rPr>
              <a:t>left: 50%</a:t>
            </a:r>
            <a:r>
              <a:rPr i="0" lang="es" sz="1350" u="none" cap="none" strike="noStrike">
                <a:solidFill>
                  <a:srgbClr val="000000"/>
                </a:solidFill>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Haz clic </a:t>
            </a:r>
            <a:r>
              <a:rPr i="0" lang="es" sz="1350" u="sng" cap="none" strike="noStrike">
                <a:solidFill>
                  <a:srgbClr val="0097A7"/>
                </a:solidFill>
                <a:latin typeface="DM Sans"/>
                <a:ea typeface="DM Sans"/>
                <a:cs typeface="DM Sans"/>
                <a:sym typeface="DM Sans"/>
                <a:hlinkClick r:id="rId3">
                  <a:extLst>
                    <a:ext uri="{A12FA001-AC4F-418D-AE19-62706E023703}">
                      <ahyp:hlinkClr val="tx"/>
                    </a:ext>
                  </a:extLst>
                </a:hlinkClick>
              </a:rPr>
              <a:t>aquí</a:t>
            </a:r>
            <a:r>
              <a:rPr i="0" lang="es" sz="1350" u="none" cap="none" strike="noStrike">
                <a:solidFill>
                  <a:srgbClr val="000000"/>
                </a:solidFill>
                <a:latin typeface="DM Sans"/>
                <a:ea typeface="DM Sans"/>
                <a:cs typeface="DM Sans"/>
                <a:sym typeface="DM Sans"/>
              </a:rPr>
              <a:t> para acceder a más información.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grpSp>
        <p:nvGrpSpPr>
          <p:cNvPr id="667" name="Google Shape;667;p80"/>
          <p:cNvGrpSpPr/>
          <p:nvPr/>
        </p:nvGrpSpPr>
        <p:grpSpPr>
          <a:xfrm>
            <a:off x="972038" y="2335025"/>
            <a:ext cx="197100" cy="197100"/>
            <a:chOff x="2172088" y="2455775"/>
            <a:chExt cx="197100" cy="197100"/>
          </a:xfrm>
        </p:grpSpPr>
        <p:sp>
          <p:nvSpPr>
            <p:cNvPr id="668" name="Google Shape;668;p80"/>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0"/>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 name="Google Shape;670;p80"/>
          <p:cNvGrpSpPr/>
          <p:nvPr/>
        </p:nvGrpSpPr>
        <p:grpSpPr>
          <a:xfrm>
            <a:off x="972038" y="2820625"/>
            <a:ext cx="197100" cy="197100"/>
            <a:chOff x="2172088" y="2455775"/>
            <a:chExt cx="197100" cy="197100"/>
          </a:xfrm>
        </p:grpSpPr>
        <p:sp>
          <p:nvSpPr>
            <p:cNvPr id="671" name="Google Shape;671;p80"/>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0"/>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3" name="Google Shape;673;p80"/>
          <p:cNvGrpSpPr/>
          <p:nvPr/>
        </p:nvGrpSpPr>
        <p:grpSpPr>
          <a:xfrm>
            <a:off x="972038" y="3306225"/>
            <a:ext cx="197100" cy="197100"/>
            <a:chOff x="2172088" y="2455775"/>
            <a:chExt cx="197100" cy="197100"/>
          </a:xfrm>
        </p:grpSpPr>
        <p:sp>
          <p:nvSpPr>
            <p:cNvPr id="674" name="Google Shape;674;p80"/>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80"/>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6" name="Google Shape;676;p80"/>
          <p:cNvGrpSpPr/>
          <p:nvPr/>
        </p:nvGrpSpPr>
        <p:grpSpPr>
          <a:xfrm>
            <a:off x="972038" y="3791825"/>
            <a:ext cx="197100" cy="197100"/>
            <a:chOff x="2172088" y="2455775"/>
            <a:chExt cx="197100" cy="197100"/>
          </a:xfrm>
        </p:grpSpPr>
        <p:sp>
          <p:nvSpPr>
            <p:cNvPr id="677" name="Google Shape;677;p80"/>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80"/>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1"/>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 relative</a:t>
            </a:r>
            <a:endParaRPr b="1" i="0" sz="4000" u="none" cap="none" strike="noStrike">
              <a:solidFill>
                <a:schemeClr val="dk1"/>
              </a:solidFill>
              <a:latin typeface="DM Sans"/>
              <a:ea typeface="DM Sans"/>
              <a:cs typeface="DM Sans"/>
              <a:sym typeface="DM Sans"/>
            </a:endParaRPr>
          </a:p>
        </p:txBody>
      </p:sp>
      <p:sp>
        <p:nvSpPr>
          <p:cNvPr id="684" name="Google Shape;684;p81"/>
          <p:cNvSpPr txBox="1"/>
          <p:nvPr/>
        </p:nvSpPr>
        <p:spPr>
          <a:xfrm>
            <a:off x="835975" y="1612150"/>
            <a:ext cx="6441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highlight>
                  <a:schemeClr val="lt1"/>
                </a:highlight>
                <a:latin typeface="Helvetica Neue Light"/>
                <a:ea typeface="Helvetica Neue Light"/>
                <a:cs typeface="Helvetica Neue Light"/>
                <a:sym typeface="Helvetica Neue Light"/>
              </a:rPr>
              <a:t>El elemento es posicionado de acuerdo al flujo normal del documento, y luego es </a:t>
            </a:r>
            <a:r>
              <a:rPr b="1" lang="es" sz="1350">
                <a:solidFill>
                  <a:schemeClr val="dk1"/>
                </a:solidFill>
                <a:highlight>
                  <a:schemeClr val="lt1"/>
                </a:highlight>
                <a:latin typeface="Helvetica Neue"/>
                <a:ea typeface="Helvetica Neue"/>
                <a:cs typeface="Helvetica Neue"/>
                <a:sym typeface="Helvetica Neue"/>
              </a:rPr>
              <a:t>desplazado </a:t>
            </a:r>
            <a:r>
              <a:rPr b="1" i="1" lang="es" sz="1350">
                <a:solidFill>
                  <a:schemeClr val="dk1"/>
                </a:solidFill>
                <a:highlight>
                  <a:schemeClr val="lt1"/>
                </a:highlight>
                <a:latin typeface="Helvetica Neue"/>
                <a:ea typeface="Helvetica Neue"/>
                <a:cs typeface="Helvetica Neue"/>
                <a:sym typeface="Helvetica Neue"/>
              </a:rPr>
              <a:t>en relación a sí mismo</a:t>
            </a:r>
            <a:r>
              <a:rPr lang="es" sz="1350">
                <a:solidFill>
                  <a:schemeClr val="dk1"/>
                </a:solidFill>
                <a:highlight>
                  <a:schemeClr val="lt1"/>
                </a:highlight>
                <a:latin typeface="Helvetica Neue Light"/>
                <a:ea typeface="Helvetica Neue Light"/>
                <a:cs typeface="Helvetica Neue Light"/>
                <a:sym typeface="Helvetica Neue Light"/>
              </a:rPr>
              <a:t>.</a:t>
            </a:r>
            <a:endParaRPr sz="135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35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350">
                <a:solidFill>
                  <a:schemeClr val="dk1"/>
                </a:solidFill>
                <a:highlight>
                  <a:srgbClr val="EAFF6A"/>
                </a:highlight>
                <a:latin typeface="Helvetica Neue Light"/>
                <a:ea typeface="Helvetica Neue Light"/>
                <a:cs typeface="Helvetica Neue Light"/>
                <a:sym typeface="Helvetica Neue Light"/>
              </a:rPr>
              <a:t>El desplazamiento no afecta la posición de ningún otro elemento</a:t>
            </a:r>
            <a:r>
              <a:rPr lang="es" sz="1350">
                <a:solidFill>
                  <a:schemeClr val="dk1"/>
                </a:solidFill>
                <a:highlight>
                  <a:schemeClr val="lt1"/>
                </a:highlight>
                <a:latin typeface="Helvetica Neue Light"/>
                <a:ea typeface="Helvetica Neue Light"/>
                <a:cs typeface="Helvetica Neue Light"/>
                <a:sym typeface="Helvetica Neue Light"/>
              </a:rPr>
              <a:t>, provocando que se pueda superponer sobre otro.</a:t>
            </a:r>
            <a:endParaRPr sz="135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1350">
              <a:solidFill>
                <a:schemeClr val="dk1"/>
              </a:solidFill>
              <a:highlight>
                <a:schemeClr val="lt1"/>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b="1" sz="1350">
              <a:solidFill>
                <a:srgbClr val="333333"/>
              </a:solidFill>
              <a:highlight>
                <a:schemeClr val="lt1"/>
              </a:highlight>
              <a:latin typeface="Didact Gothic"/>
              <a:ea typeface="Didact Gothic"/>
              <a:cs typeface="Didact Gothic"/>
              <a:sym typeface="Didact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2"/>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 relative</a:t>
            </a:r>
            <a:endParaRPr b="1" i="0" sz="4000" u="none" cap="none" strike="noStrike">
              <a:solidFill>
                <a:schemeClr val="dk1"/>
              </a:solidFill>
              <a:latin typeface="DM Sans"/>
              <a:ea typeface="DM Sans"/>
              <a:cs typeface="DM Sans"/>
              <a:sym typeface="DM Sans"/>
            </a:endParaRPr>
          </a:p>
        </p:txBody>
      </p:sp>
      <p:sp>
        <p:nvSpPr>
          <p:cNvPr id="690" name="Google Shape;690;p82"/>
          <p:cNvSpPr txBox="1"/>
          <p:nvPr/>
        </p:nvSpPr>
        <p:spPr>
          <a:xfrm>
            <a:off x="780600" y="19291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FF0000"/>
                </a:solidFill>
                <a:latin typeface="Consolas"/>
                <a:ea typeface="Consolas"/>
                <a:cs typeface="Consolas"/>
                <a:sym typeface="Consolas"/>
              </a:rPr>
              <a:t>    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relative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691" name="Google Shape;691;p82"/>
          <p:cNvSpPr txBox="1"/>
          <p:nvPr/>
        </p:nvSpPr>
        <p:spPr>
          <a:xfrm>
            <a:off x="2192750"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692" name="Google Shape;692;p82"/>
          <p:cNvSpPr txBox="1"/>
          <p:nvPr/>
        </p:nvSpPr>
        <p:spPr>
          <a:xfrm>
            <a:off x="5935184"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pic>
        <p:nvPicPr>
          <p:cNvPr id="693" name="Google Shape;693;p82"/>
          <p:cNvPicPr preferRelativeResize="0"/>
          <p:nvPr/>
        </p:nvPicPr>
        <p:blipFill rotWithShape="1">
          <a:blip r:embed="rId3">
            <a:alphaModFix/>
          </a:blip>
          <a:srcRect b="0" l="0" r="0" t="0"/>
          <a:stretch/>
        </p:blipFill>
        <p:spPr>
          <a:xfrm>
            <a:off x="4726890" y="1929100"/>
            <a:ext cx="3773160" cy="2416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3"/>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 absolute</a:t>
            </a:r>
            <a:endParaRPr b="1" i="0" sz="4000" u="none" cap="none" strike="noStrike">
              <a:solidFill>
                <a:schemeClr val="dk1"/>
              </a:solidFill>
              <a:latin typeface="DM Sans"/>
              <a:ea typeface="DM Sans"/>
              <a:cs typeface="DM Sans"/>
              <a:sym typeface="DM Sans"/>
            </a:endParaRPr>
          </a:p>
        </p:txBody>
      </p:sp>
      <p:sp>
        <p:nvSpPr>
          <p:cNvPr id="699" name="Google Shape;699;p83"/>
          <p:cNvSpPr txBox="1"/>
          <p:nvPr/>
        </p:nvSpPr>
        <p:spPr>
          <a:xfrm>
            <a:off x="936575" y="1782150"/>
            <a:ext cx="6218400" cy="15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rgbClr val="333333"/>
                </a:solidFill>
                <a:highlight>
                  <a:schemeClr val="lt1"/>
                </a:highlight>
                <a:latin typeface="DM Sans"/>
                <a:ea typeface="DM Sans"/>
                <a:cs typeface="DM Sans"/>
                <a:sym typeface="DM Sans"/>
              </a:rPr>
              <a:t>El elemento es removido del flujo normal del documento, sin crearse espacio alguno para el mismo en el esquema de la página. </a:t>
            </a:r>
            <a:endParaRPr b="1" sz="1350">
              <a:solidFill>
                <a:srgbClr val="333333"/>
              </a:solidFill>
              <a:highlight>
                <a:schemeClr val="lt1"/>
              </a:highlight>
              <a:latin typeface="DM Sans"/>
              <a:ea typeface="DM Sans"/>
              <a:cs typeface="DM Sans"/>
              <a:sym typeface="DM Sans"/>
            </a:endParaRPr>
          </a:p>
          <a:p>
            <a:pPr indent="0" lvl="0" marL="0" rtl="0" algn="l">
              <a:lnSpc>
                <a:spcPct val="115000"/>
              </a:lnSpc>
              <a:spcBef>
                <a:spcPts val="1800"/>
              </a:spcBef>
              <a:spcAft>
                <a:spcPts val="0"/>
              </a:spcAft>
              <a:buNone/>
            </a:pPr>
            <a:r>
              <a:rPr lang="es" sz="1350">
                <a:solidFill>
                  <a:srgbClr val="333333"/>
                </a:solidFill>
                <a:highlight>
                  <a:schemeClr val="lt1"/>
                </a:highlight>
                <a:latin typeface="DM Sans"/>
                <a:ea typeface="DM Sans"/>
                <a:cs typeface="DM Sans"/>
                <a:sym typeface="DM Sans"/>
              </a:rPr>
              <a:t>Es posicionado relativo a su padre, siempre y cuando su padre tenga “position:relative”. De lo contrario, se ubica relativo al body. Se recomienda establecer un ancho y alto (width, height). </a:t>
            </a:r>
            <a:endParaRPr sz="1350">
              <a:solidFill>
                <a:srgbClr val="333333"/>
              </a:solidFill>
              <a:highlight>
                <a:schemeClr val="lt1"/>
              </a:highlight>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09" name="Google Shape;109;p21"/>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110" name="Google Shape;110;p21"/>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111" name="Google Shape;111;p21"/>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12" name="Google Shape;112;p21"/>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3</a:t>
            </a:r>
            <a:endParaRPr b="1" i="0" sz="1600" u="none" cap="none" strike="noStrike">
              <a:solidFill>
                <a:srgbClr val="999999"/>
              </a:solidFill>
              <a:latin typeface="DM Sans"/>
              <a:ea typeface="DM Sans"/>
              <a:cs typeface="DM Sans"/>
              <a:sym typeface="DM Sans"/>
            </a:endParaRPr>
          </a:p>
        </p:txBody>
      </p:sp>
      <p:cxnSp>
        <p:nvCxnSpPr>
          <p:cNvPr id="113" name="Google Shape;113;p21"/>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14" name="Google Shape;114;p21"/>
          <p:cNvSpPr txBox="1"/>
          <p:nvPr/>
        </p:nvSpPr>
        <p:spPr>
          <a:xfrm>
            <a:off x="1320125" y="1969975"/>
            <a:ext cx="19287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sz="1500">
                <a:solidFill>
                  <a:srgbClr val="EAFF6A"/>
                </a:solidFill>
                <a:latin typeface="DM Sans"/>
                <a:ea typeface="DM Sans"/>
                <a:cs typeface="DM Sans"/>
                <a:sym typeface="DM Sans"/>
              </a:rPr>
              <a:t>Incluyendo CSS a nuestro proyecto</a:t>
            </a:r>
            <a:endParaRPr b="1" sz="1500">
              <a:solidFill>
                <a:srgbClr val="EAFF6A"/>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1" sz="1500">
              <a:solidFill>
                <a:srgbClr val="999999"/>
              </a:solidFill>
              <a:latin typeface="DM Sans"/>
              <a:ea typeface="DM Sans"/>
              <a:cs typeface="DM Sans"/>
              <a:sym typeface="DM Sans"/>
            </a:endParaRPr>
          </a:p>
        </p:txBody>
      </p:sp>
      <p:sp>
        <p:nvSpPr>
          <p:cNvPr id="115" name="Google Shape;115;p21"/>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04</a:t>
            </a:r>
            <a:endParaRPr b="1" i="0" sz="1600" u="none" cap="none" strike="noStrike">
              <a:solidFill>
                <a:schemeClr val="lt1"/>
              </a:solidFill>
              <a:latin typeface="DM Sans"/>
              <a:ea typeface="DM Sans"/>
              <a:cs typeface="DM Sans"/>
              <a:sym typeface="DM Sans"/>
            </a:endParaRPr>
          </a:p>
        </p:txBody>
      </p:sp>
      <p:cxnSp>
        <p:nvCxnSpPr>
          <p:cNvPr id="116" name="Google Shape;116;p21"/>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17" name="Google Shape;117;p21"/>
          <p:cNvSpPr txBox="1"/>
          <p:nvPr/>
        </p:nvSpPr>
        <p:spPr>
          <a:xfrm>
            <a:off x="3592650" y="1969975"/>
            <a:ext cx="1928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600"/>
              <a:buFont typeface="Arial"/>
              <a:buNone/>
            </a:pPr>
            <a:r>
              <a:rPr b="1" lang="es" sz="1500">
                <a:solidFill>
                  <a:srgbClr val="EAFF6A"/>
                </a:solidFill>
                <a:latin typeface="DM Sans"/>
                <a:ea typeface="DM Sans"/>
                <a:cs typeface="DM Sans"/>
                <a:sym typeface="DM Sans"/>
              </a:rPr>
              <a:t>CSS + Box Modeling</a:t>
            </a:r>
            <a:endParaRPr b="1" sz="1500">
              <a:solidFill>
                <a:srgbClr val="EAFF6A"/>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500"/>
              <a:buFont typeface="Arial"/>
              <a:buNone/>
            </a:pPr>
            <a:r>
              <a:t/>
            </a:r>
            <a:endParaRPr b="1" sz="1500">
              <a:solidFill>
                <a:srgbClr val="EAFF6A"/>
              </a:solidFill>
              <a:latin typeface="DM Sans"/>
              <a:ea typeface="DM Sans"/>
              <a:cs typeface="DM Sans"/>
              <a:sym typeface="DM Sans"/>
            </a:endParaRPr>
          </a:p>
        </p:txBody>
      </p:sp>
      <p:sp>
        <p:nvSpPr>
          <p:cNvPr id="118" name="Google Shape;118;p21"/>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5</a:t>
            </a:r>
            <a:endParaRPr b="1" i="0" sz="1600" u="none" cap="none" strike="noStrike">
              <a:solidFill>
                <a:srgbClr val="999999"/>
              </a:solidFill>
              <a:latin typeface="DM Sans"/>
              <a:ea typeface="DM Sans"/>
              <a:cs typeface="DM Sans"/>
              <a:sym typeface="DM Sans"/>
            </a:endParaRPr>
          </a:p>
        </p:txBody>
      </p:sp>
      <p:cxnSp>
        <p:nvCxnSpPr>
          <p:cNvPr id="119" name="Google Shape;119;p21"/>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20" name="Google Shape;120;p21"/>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Flexbox</a:t>
            </a:r>
            <a:endParaRPr b="1" i="0" sz="1500" u="none" cap="none" strike="noStrike">
              <a:solidFill>
                <a:srgbClr val="999999"/>
              </a:solidFill>
              <a:latin typeface="DM Sans"/>
              <a:ea typeface="DM Sans"/>
              <a:cs typeface="DM Sans"/>
              <a:sym typeface="DM Sans"/>
            </a:endParaRPr>
          </a:p>
        </p:txBody>
      </p:sp>
      <p:cxnSp>
        <p:nvCxnSpPr>
          <p:cNvPr id="121" name="Google Shape;121;p21"/>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22" name="Google Shape;122;p21"/>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23" name="Google Shape;123;p21"/>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24" name="Google Shape;124;p21"/>
          <p:cNvSpPr txBox="1"/>
          <p:nvPr/>
        </p:nvSpPr>
        <p:spPr>
          <a:xfrm>
            <a:off x="1395275" y="2972375"/>
            <a:ext cx="18537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Bases de CSS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Insertar CSS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Primeras propiedades</a:t>
            </a:r>
            <a:endParaRPr b="0" i="0" sz="1200" u="none" cap="none" strike="noStrike">
              <a:solidFill>
                <a:schemeClr val="lt1"/>
              </a:solidFill>
              <a:latin typeface="DM Sans"/>
              <a:ea typeface="DM Sans"/>
              <a:cs typeface="DM Sans"/>
              <a:sym typeface="DM Sans"/>
            </a:endParaRPr>
          </a:p>
        </p:txBody>
      </p:sp>
      <p:sp>
        <p:nvSpPr>
          <p:cNvPr id="125" name="Google Shape;125;p21"/>
          <p:cNvSpPr txBox="1"/>
          <p:nvPr/>
        </p:nvSpPr>
        <p:spPr>
          <a:xfrm>
            <a:off x="5955750" y="2972363"/>
            <a:ext cx="16461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Flexbox</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Propiedad de padres e hijos</a:t>
            </a:r>
            <a:endParaRPr sz="1200">
              <a:solidFill>
                <a:schemeClr val="lt1"/>
              </a:solidFill>
              <a:latin typeface="DM Sans"/>
              <a:ea typeface="DM Sans"/>
              <a:cs typeface="DM Sans"/>
              <a:sym typeface="DM Sans"/>
            </a:endParaRPr>
          </a:p>
          <a:p>
            <a:pPr indent="0" lvl="0" marL="457200" marR="0" rtl="0" algn="l">
              <a:lnSpc>
                <a:spcPct val="100000"/>
              </a:lnSpc>
              <a:spcBef>
                <a:spcPts val="1000"/>
              </a:spcBef>
              <a:spcAft>
                <a:spcPts val="1000"/>
              </a:spcAft>
              <a:buNone/>
            </a:pPr>
            <a:r>
              <a:t/>
            </a:r>
            <a:endParaRPr b="0" i="0" sz="1200" u="none" cap="none" strike="noStrike">
              <a:solidFill>
                <a:schemeClr val="lt1"/>
              </a:solidFill>
              <a:latin typeface="DM Sans"/>
              <a:ea typeface="DM Sans"/>
              <a:cs typeface="DM Sans"/>
              <a:sym typeface="DM Sans"/>
            </a:endParaRPr>
          </a:p>
        </p:txBody>
      </p:sp>
      <p:sp>
        <p:nvSpPr>
          <p:cNvPr id="126" name="Google Shape;126;p21"/>
          <p:cNvSpPr txBox="1"/>
          <p:nvPr/>
        </p:nvSpPr>
        <p:spPr>
          <a:xfrm>
            <a:off x="3675528" y="2972375"/>
            <a:ext cx="19587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EAFF6A"/>
              </a:buClr>
              <a:buSzPts val="1700"/>
              <a:buFont typeface="DM Sans"/>
              <a:buChar char="✓"/>
            </a:pPr>
            <a:r>
              <a:rPr lang="es" sz="1200">
                <a:solidFill>
                  <a:schemeClr val="lt1"/>
                </a:solidFill>
                <a:latin typeface="DM Sans"/>
                <a:ea typeface="DM Sans"/>
                <a:cs typeface="DM Sans"/>
                <a:sym typeface="DM Sans"/>
              </a:rPr>
              <a:t>Bem</a:t>
            </a:r>
            <a:endParaRPr sz="1200">
              <a:solidFill>
                <a:schemeClr val="lt1"/>
              </a:solidFill>
              <a:latin typeface="DM Sans"/>
              <a:ea typeface="DM Sans"/>
              <a:cs typeface="DM Sans"/>
              <a:sym typeface="DM Sans"/>
            </a:endParaRPr>
          </a:p>
          <a:p>
            <a:pPr indent="-336550" lvl="0" marL="457200" rtl="0" algn="l">
              <a:spcBef>
                <a:spcPts val="0"/>
              </a:spcBef>
              <a:spcAft>
                <a:spcPts val="0"/>
              </a:spcAft>
              <a:buClr>
                <a:srgbClr val="EAFF6A"/>
              </a:buClr>
              <a:buSzPts val="1700"/>
              <a:buFont typeface="DM Sans"/>
              <a:buChar char="✓"/>
            </a:pPr>
            <a:r>
              <a:rPr lang="es" sz="1200">
                <a:solidFill>
                  <a:schemeClr val="lt1"/>
                </a:solidFill>
                <a:latin typeface="DM Sans"/>
                <a:ea typeface="DM Sans"/>
                <a:cs typeface="DM Sans"/>
                <a:sym typeface="DM Sans"/>
              </a:rPr>
              <a:t>Box Modeling</a:t>
            </a:r>
            <a:endParaRPr sz="1200">
              <a:solidFill>
                <a:schemeClr val="lt1"/>
              </a:solidFill>
              <a:latin typeface="DM Sans"/>
              <a:ea typeface="DM Sans"/>
              <a:cs typeface="DM Sans"/>
              <a:sym typeface="DM Sans"/>
            </a:endParaRPr>
          </a:p>
          <a:p>
            <a:pPr indent="-336550" lvl="0" marL="457200" rtl="0" algn="l">
              <a:spcBef>
                <a:spcPts val="0"/>
              </a:spcBef>
              <a:spcAft>
                <a:spcPts val="0"/>
              </a:spcAft>
              <a:buClr>
                <a:srgbClr val="EAFF6A"/>
              </a:buClr>
              <a:buSzPts val="1700"/>
              <a:buFont typeface="DM Sans"/>
              <a:buChar char="✓"/>
            </a:pPr>
            <a:r>
              <a:rPr lang="es" sz="1200">
                <a:solidFill>
                  <a:schemeClr val="lt1"/>
                </a:solidFill>
                <a:latin typeface="DM Sans"/>
                <a:ea typeface="DM Sans"/>
                <a:cs typeface="DM Sans"/>
                <a:sym typeface="DM Sans"/>
              </a:rPr>
              <a:t>Display</a:t>
            </a:r>
            <a:endParaRPr sz="1200">
              <a:solidFill>
                <a:schemeClr val="lt1"/>
              </a:solidFill>
              <a:latin typeface="DM Sans"/>
              <a:ea typeface="DM Sans"/>
              <a:cs typeface="DM Sans"/>
              <a:sym typeface="DM Sans"/>
            </a:endParaRPr>
          </a:p>
          <a:p>
            <a:pPr indent="-336550" lvl="0" marL="457200" rtl="0" algn="l">
              <a:spcBef>
                <a:spcPts val="0"/>
              </a:spcBef>
              <a:spcAft>
                <a:spcPts val="0"/>
              </a:spcAft>
              <a:buClr>
                <a:srgbClr val="EAFF6A"/>
              </a:buClr>
              <a:buSzPts val="1700"/>
              <a:buFont typeface="DM Sans"/>
              <a:buChar char="✓"/>
            </a:pPr>
            <a:r>
              <a:rPr lang="es" sz="1200">
                <a:solidFill>
                  <a:schemeClr val="lt1"/>
                </a:solidFill>
                <a:latin typeface="DM Sans"/>
                <a:ea typeface="DM Sans"/>
                <a:cs typeface="DM Sans"/>
                <a:sym typeface="DM Sans"/>
              </a:rPr>
              <a:t>Posiciones</a:t>
            </a:r>
            <a:endParaRPr sz="1200">
              <a:solidFill>
                <a:srgbClr val="83AEFB"/>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4"/>
          <p:cNvSpPr txBox="1"/>
          <p:nvPr/>
        </p:nvSpPr>
        <p:spPr>
          <a:xfrm>
            <a:off x="411925"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Position absolute</a:t>
            </a:r>
            <a:endParaRPr b="1" i="0" sz="4000" u="none" cap="none" strike="noStrike">
              <a:solidFill>
                <a:schemeClr val="dk1"/>
              </a:solidFill>
              <a:latin typeface="DM Sans"/>
              <a:ea typeface="DM Sans"/>
              <a:cs typeface="DM Sans"/>
              <a:sym typeface="DM Sans"/>
            </a:endParaRPr>
          </a:p>
        </p:txBody>
      </p:sp>
      <p:sp>
        <p:nvSpPr>
          <p:cNvPr id="705" name="Google Shape;705;p84"/>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absolute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706" name="Google Shape;706;p84"/>
          <p:cNvSpPr txBox="1"/>
          <p:nvPr/>
        </p:nvSpPr>
        <p:spPr>
          <a:xfrm>
            <a:off x="259892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707" name="Google Shape;707;p84"/>
          <p:cNvSpPr txBox="1"/>
          <p:nvPr/>
        </p:nvSpPr>
        <p:spPr>
          <a:xfrm>
            <a:off x="6169621" y="1411338"/>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pic>
        <p:nvPicPr>
          <p:cNvPr id="708" name="Google Shape;708;p84"/>
          <p:cNvPicPr preferRelativeResize="0"/>
          <p:nvPr/>
        </p:nvPicPr>
        <p:blipFill rotWithShape="1">
          <a:blip r:embed="rId3">
            <a:alphaModFix/>
          </a:blip>
          <a:srcRect b="0" l="0" r="0" t="0"/>
          <a:stretch/>
        </p:blipFill>
        <p:spPr>
          <a:xfrm>
            <a:off x="5036775" y="1991250"/>
            <a:ext cx="3622287" cy="19543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8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14" name="Google Shape;714;p85"/>
          <p:cNvSpPr txBox="1"/>
          <p:nvPr/>
        </p:nvSpPr>
        <p:spPr>
          <a:xfrm>
            <a:off x="4268324" y="620000"/>
            <a:ext cx="4334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solidFill>
                  <a:schemeClr val="dk1"/>
                </a:solidFill>
                <a:latin typeface="DM Sans"/>
                <a:ea typeface="DM Sans"/>
                <a:cs typeface="DM Sans"/>
                <a:sym typeface="DM Sans"/>
              </a:rPr>
              <a:t>Position: fixed y sticky</a:t>
            </a:r>
            <a:endParaRPr b="1" sz="4000">
              <a:solidFill>
                <a:schemeClr val="dk1"/>
              </a:solidFill>
              <a:highlight>
                <a:srgbClr val="A6FFCA"/>
              </a:highlight>
              <a:latin typeface="DM Sans"/>
              <a:ea typeface="DM Sans"/>
              <a:cs typeface="DM Sans"/>
              <a:sym typeface="DM Sans"/>
            </a:endParaRPr>
          </a:p>
          <a:p>
            <a:pPr indent="0" lvl="0" marL="0" rtl="0" algn="l">
              <a:lnSpc>
                <a:spcPct val="115000"/>
              </a:lnSpc>
              <a:spcBef>
                <a:spcPts val="1800"/>
              </a:spcBef>
              <a:spcAft>
                <a:spcPts val="0"/>
              </a:spcAft>
              <a:buClr>
                <a:schemeClr val="dk1"/>
              </a:buClr>
              <a:buFont typeface="Arial"/>
              <a:buNone/>
            </a:pPr>
            <a:r>
              <a:rPr lang="es" sz="1350">
                <a:solidFill>
                  <a:srgbClr val="333333"/>
                </a:solidFill>
                <a:highlight>
                  <a:schemeClr val="lt1"/>
                </a:highlight>
                <a:latin typeface="DM Sans"/>
                <a:ea typeface="DM Sans"/>
                <a:cs typeface="DM Sans"/>
                <a:sym typeface="DM Sans"/>
              </a:rPr>
              <a:t>Ambos métodos permiten que el elemento se mantenga visible, aunque se haga scroll.</a:t>
            </a:r>
            <a:endParaRPr sz="1350">
              <a:solidFill>
                <a:srgbClr val="333333"/>
              </a:solidFill>
              <a:highlight>
                <a:schemeClr val="lt1"/>
              </a:highlight>
              <a:latin typeface="DM Sans"/>
              <a:ea typeface="DM Sans"/>
              <a:cs typeface="DM Sans"/>
              <a:sym typeface="DM Sans"/>
            </a:endParaRPr>
          </a:p>
          <a:p>
            <a:pPr indent="0" lvl="0" marL="0" rtl="0" algn="l">
              <a:lnSpc>
                <a:spcPct val="115000"/>
              </a:lnSpc>
              <a:spcBef>
                <a:spcPts val="1800"/>
              </a:spcBef>
              <a:spcAft>
                <a:spcPts val="0"/>
              </a:spcAft>
              <a:buClr>
                <a:schemeClr val="dk1"/>
              </a:buClr>
              <a:buFont typeface="Arial"/>
              <a:buNone/>
            </a:pPr>
            <a:r>
              <a:t/>
            </a:r>
            <a:endParaRPr sz="1350">
              <a:solidFill>
                <a:srgbClr val="333333"/>
              </a:solidFill>
              <a:highlight>
                <a:schemeClr val="lt1"/>
              </a:highlight>
              <a:latin typeface="DM Sans"/>
              <a:ea typeface="DM Sans"/>
              <a:cs typeface="DM Sans"/>
              <a:sym typeface="DM Sans"/>
            </a:endParaRPr>
          </a:p>
          <a:p>
            <a:pPr indent="0" lvl="0" marL="0" rtl="0" algn="l">
              <a:lnSpc>
                <a:spcPct val="115000"/>
              </a:lnSpc>
              <a:spcBef>
                <a:spcPts val="1800"/>
              </a:spcBef>
              <a:spcAft>
                <a:spcPts val="0"/>
              </a:spcAft>
              <a:buClr>
                <a:schemeClr val="dk1"/>
              </a:buClr>
              <a:buFont typeface="Arial"/>
              <a:buNone/>
            </a:pPr>
            <a:r>
              <a:t/>
            </a:r>
            <a:endParaRPr sz="1800">
              <a:solidFill>
                <a:srgbClr val="333333"/>
              </a:solidFill>
              <a:highlight>
                <a:schemeClr val="lt1"/>
              </a:highlight>
              <a:latin typeface="Didact Gothic"/>
              <a:ea typeface="Didact Gothic"/>
              <a:cs typeface="Didact Gothic"/>
              <a:sym typeface="Didact Gothic"/>
            </a:endParaRPr>
          </a:p>
          <a:p>
            <a:pPr indent="0" lvl="0" marL="0" marR="0" rtl="0" algn="l">
              <a:lnSpc>
                <a:spcPct val="115000"/>
              </a:lnSpc>
              <a:spcBef>
                <a:spcPts val="2000"/>
              </a:spcBef>
              <a:spcAft>
                <a:spcPts val="600"/>
              </a:spcAft>
              <a:buNone/>
            </a:pPr>
            <a:r>
              <a:t/>
            </a:r>
            <a:endParaRPr b="1" sz="4000">
              <a:solidFill>
                <a:schemeClr val="dk1"/>
              </a:solidFill>
              <a:latin typeface="DM Sans"/>
              <a:ea typeface="DM Sans"/>
              <a:cs typeface="DM Sans"/>
              <a:sym typeface="DM Sans"/>
            </a:endParaRPr>
          </a:p>
        </p:txBody>
      </p:sp>
      <p:pic>
        <p:nvPicPr>
          <p:cNvPr id="715" name="Google Shape;715;p85"/>
          <p:cNvPicPr preferRelativeResize="0"/>
          <p:nvPr/>
        </p:nvPicPr>
        <p:blipFill>
          <a:blip r:embed="rId4">
            <a:alphaModFix/>
          </a:blip>
          <a:stretch>
            <a:fillRect/>
          </a:stretch>
        </p:blipFill>
        <p:spPr>
          <a:xfrm>
            <a:off x="-1264126" y="0"/>
            <a:ext cx="5102652"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6"/>
          <p:cNvSpPr txBox="1"/>
          <p:nvPr/>
        </p:nvSpPr>
        <p:spPr>
          <a:xfrm>
            <a:off x="1453050" y="382729"/>
            <a:ext cx="6237900" cy="97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F</a:t>
            </a:r>
            <a:r>
              <a:rPr b="1" lang="es" sz="4000">
                <a:latin typeface="DM Sans"/>
                <a:ea typeface="DM Sans"/>
                <a:cs typeface="DM Sans"/>
                <a:sym typeface="DM Sans"/>
              </a:rPr>
              <a:t>ixed</a:t>
            </a:r>
            <a:endParaRPr b="1" sz="4000" u="none" cap="none" strike="noStrike">
              <a:solidFill>
                <a:srgbClr val="000000"/>
              </a:solidFill>
              <a:latin typeface="DM Sans"/>
              <a:ea typeface="DM Sans"/>
              <a:cs typeface="DM Sans"/>
              <a:sym typeface="DM Sans"/>
            </a:endParaRPr>
          </a:p>
        </p:txBody>
      </p:sp>
      <p:sp>
        <p:nvSpPr>
          <p:cNvPr id="721" name="Google Shape;721;p86"/>
          <p:cNvSpPr txBox="1"/>
          <p:nvPr/>
        </p:nvSpPr>
        <p:spPr>
          <a:xfrm>
            <a:off x="411575" y="1479800"/>
            <a:ext cx="5376900" cy="2934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1000"/>
              </a:spcAft>
              <a:buNone/>
            </a:pPr>
            <a:r>
              <a:rPr i="0" lang="es" sz="1350" u="none" cap="none" strike="noStrike">
                <a:solidFill>
                  <a:srgbClr val="000000"/>
                </a:solidFill>
                <a:latin typeface="DM Sans"/>
                <a:ea typeface="DM Sans"/>
                <a:cs typeface="DM Sans"/>
                <a:sym typeface="DM Sans"/>
              </a:rPr>
              <a:t>Esta posición es similar a la absoluta, con la </a:t>
            </a:r>
            <a:r>
              <a:rPr b="1" i="0" lang="es" sz="1350" u="none" cap="none" strike="noStrike">
                <a:solidFill>
                  <a:srgbClr val="000000"/>
                </a:solidFill>
                <a:latin typeface="DM Sans"/>
                <a:ea typeface="DM Sans"/>
                <a:cs typeface="DM Sans"/>
                <a:sym typeface="DM Sans"/>
              </a:rPr>
              <a:t>excepción</a:t>
            </a:r>
            <a:r>
              <a:rPr i="0" lang="es" sz="1350" u="none" cap="none" strike="noStrike">
                <a:solidFill>
                  <a:srgbClr val="000000"/>
                </a:solidFill>
                <a:latin typeface="DM Sans"/>
                <a:ea typeface="DM Sans"/>
                <a:cs typeface="DM Sans"/>
                <a:sym typeface="DM Sans"/>
              </a:rPr>
              <a:t> de que el elemento contenedor es el </a:t>
            </a:r>
            <a:r>
              <a:rPr b="1" i="0" lang="es" sz="1350" u="none" cap="none" strike="noStrike">
                <a:solidFill>
                  <a:srgbClr val="000000"/>
                </a:solidFill>
                <a:latin typeface="DM Sans"/>
                <a:ea typeface="DM Sans"/>
                <a:cs typeface="DM Sans"/>
                <a:sym typeface="DM Sans"/>
              </a:rPr>
              <a:t>“viewport”</a:t>
            </a:r>
            <a:r>
              <a:rPr i="0" lang="es" sz="1350" u="none" cap="none" strike="noStrike">
                <a:solidFill>
                  <a:srgbClr val="000000"/>
                </a:solidFill>
                <a:latin typeface="DM Sans"/>
                <a:ea typeface="DM Sans"/>
                <a:cs typeface="DM Sans"/>
                <a:sym typeface="DM Sans"/>
              </a:rPr>
              <a:t>, es decir, la ventana del navegador. </a:t>
            </a:r>
            <a:br>
              <a:rPr i="0" lang="es" sz="1350" u="none" cap="none" strike="noStrike">
                <a:solidFill>
                  <a:srgbClr val="000000"/>
                </a:solidFill>
                <a:latin typeface="DM Sans"/>
                <a:ea typeface="DM Sans"/>
                <a:cs typeface="DM Sans"/>
                <a:sym typeface="DM Sans"/>
              </a:rPr>
            </a:br>
            <a:br>
              <a:rPr i="0" lang="es" sz="1350" u="none" cap="none" strike="noStrike">
                <a:solidFill>
                  <a:srgbClr val="000000"/>
                </a:solidFill>
                <a:highlight>
                  <a:srgbClr val="A6FFCA"/>
                </a:highlight>
                <a:latin typeface="DM Sans"/>
                <a:ea typeface="DM Sans"/>
                <a:cs typeface="DM Sans"/>
                <a:sym typeface="DM Sans"/>
              </a:rPr>
            </a:br>
            <a:r>
              <a:rPr i="0" lang="es" sz="1350" u="none" cap="none" strike="noStrike">
                <a:solidFill>
                  <a:srgbClr val="000000"/>
                </a:solidFill>
                <a:highlight>
                  <a:srgbClr val="EAFF6A"/>
                </a:highlight>
                <a:latin typeface="DM Sans"/>
                <a:ea typeface="DM Sans"/>
                <a:cs typeface="DM Sans"/>
                <a:sym typeface="DM Sans"/>
              </a:rPr>
              <a:t>Puede ser usada para crear elementos que floten, y que queden en la misma posición aunque se haga scroll. </a:t>
            </a:r>
            <a:endParaRPr i="0" sz="1350" u="none" cap="none" strike="noStrike">
              <a:solidFill>
                <a:srgbClr val="000000"/>
              </a:solidFill>
              <a:highlight>
                <a:srgbClr val="EAFF6A"/>
              </a:highlight>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7"/>
          <p:cNvSpPr txBox="1"/>
          <p:nvPr/>
        </p:nvSpPr>
        <p:spPr>
          <a:xfrm>
            <a:off x="1453050" y="382729"/>
            <a:ext cx="6237900" cy="97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F</a:t>
            </a:r>
            <a:r>
              <a:rPr b="1" lang="es" sz="4000">
                <a:latin typeface="DM Sans"/>
                <a:ea typeface="DM Sans"/>
                <a:cs typeface="DM Sans"/>
                <a:sym typeface="DM Sans"/>
              </a:rPr>
              <a:t>ixed</a:t>
            </a:r>
            <a:endParaRPr b="1" sz="4000" u="none" cap="none" strike="noStrike">
              <a:solidFill>
                <a:srgbClr val="000000"/>
              </a:solidFill>
              <a:latin typeface="DM Sans"/>
              <a:ea typeface="DM Sans"/>
              <a:cs typeface="DM Sans"/>
              <a:sym typeface="DM Sans"/>
            </a:endParaRPr>
          </a:p>
        </p:txBody>
      </p:sp>
      <p:sp>
        <p:nvSpPr>
          <p:cNvPr id="727" name="Google Shape;727;p87"/>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fixed</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0</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0</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728" name="Google Shape;728;p87"/>
          <p:cNvSpPr txBox="1"/>
          <p:nvPr/>
        </p:nvSpPr>
        <p:spPr>
          <a:xfrm>
            <a:off x="259697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729" name="Google Shape;729;p87"/>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pic>
        <p:nvPicPr>
          <p:cNvPr id="730" name="Google Shape;730;p87"/>
          <p:cNvPicPr preferRelativeResize="0"/>
          <p:nvPr/>
        </p:nvPicPr>
        <p:blipFill rotWithShape="1">
          <a:blip r:embed="rId3">
            <a:alphaModFix/>
          </a:blip>
          <a:srcRect b="0" l="0" r="0" t="0"/>
          <a:stretch/>
        </p:blipFill>
        <p:spPr>
          <a:xfrm>
            <a:off x="5353450" y="1843113"/>
            <a:ext cx="3466454" cy="2515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8"/>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S</a:t>
            </a:r>
            <a:r>
              <a:rPr b="1" lang="es" sz="4000">
                <a:latin typeface="DM Sans"/>
                <a:ea typeface="DM Sans"/>
                <a:cs typeface="DM Sans"/>
                <a:sym typeface="DM Sans"/>
              </a:rPr>
              <a:t>ticky</a:t>
            </a:r>
            <a:endParaRPr b="1" sz="4000" u="none" cap="none" strike="noStrike">
              <a:solidFill>
                <a:srgbClr val="000000"/>
              </a:solidFill>
              <a:latin typeface="DM Sans"/>
              <a:ea typeface="DM Sans"/>
              <a:cs typeface="DM Sans"/>
              <a:sym typeface="DM Sans"/>
            </a:endParaRPr>
          </a:p>
        </p:txBody>
      </p:sp>
      <p:sp>
        <p:nvSpPr>
          <p:cNvPr id="736" name="Google Shape;736;p88"/>
          <p:cNvSpPr txBox="1"/>
          <p:nvPr/>
        </p:nvSpPr>
        <p:spPr>
          <a:xfrm>
            <a:off x="411575" y="1495150"/>
            <a:ext cx="6374700" cy="2934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1000"/>
              </a:spcAft>
              <a:buNone/>
            </a:pPr>
            <a:r>
              <a:rPr i="0" lang="es" sz="1350" u="none" cap="none" strike="noStrike">
                <a:solidFill>
                  <a:srgbClr val="000000"/>
                </a:solidFill>
                <a:latin typeface="DM Sans"/>
                <a:ea typeface="DM Sans"/>
                <a:cs typeface="DM Sans"/>
                <a:sym typeface="DM Sans"/>
              </a:rPr>
              <a:t>El elemento es posicionado en el “flow” natural del documento, podría decirse que es un valor que </a:t>
            </a:r>
            <a:r>
              <a:rPr b="1" i="0" lang="es" sz="1350" u="none" cap="none" strike="noStrike">
                <a:solidFill>
                  <a:srgbClr val="000000"/>
                </a:solidFill>
                <a:latin typeface="DM Sans"/>
                <a:ea typeface="DM Sans"/>
                <a:cs typeface="DM Sans"/>
                <a:sym typeface="DM Sans"/>
              </a:rPr>
              <a:t>funciona de forma híbrida, es decir, como “relative” y también “fixed”</a:t>
            </a:r>
            <a:r>
              <a:rPr b="1" i="0" lang="es" sz="1350" u="none" cap="none" strike="noStrike">
                <a:solidFill>
                  <a:srgbClr val="333333"/>
                </a:solidFill>
                <a:highlight>
                  <a:srgbClr val="FFFFFF"/>
                </a:highlight>
                <a:latin typeface="DM Sans"/>
                <a:ea typeface="DM Sans"/>
                <a:cs typeface="DM Sans"/>
                <a:sym typeface="DM Sans"/>
              </a:rPr>
              <a:t>.</a:t>
            </a:r>
            <a:r>
              <a:rPr i="0" lang="es" sz="1350" u="none" cap="none" strike="noStrike">
                <a:solidFill>
                  <a:srgbClr val="333333"/>
                </a:solidFill>
                <a:highlight>
                  <a:srgbClr val="FFFFFF"/>
                </a:highlight>
                <a:latin typeface="DM Sans"/>
                <a:ea typeface="DM Sans"/>
                <a:cs typeface="DM Sans"/>
                <a:sym typeface="DM Sans"/>
              </a:rPr>
              <a:t> </a:t>
            </a:r>
            <a:br>
              <a:rPr i="0" lang="es" sz="1350" u="none" cap="none" strike="noStrike">
                <a:solidFill>
                  <a:srgbClr val="333333"/>
                </a:solidFill>
                <a:highlight>
                  <a:srgbClr val="FFFFFF"/>
                </a:highlight>
                <a:latin typeface="DM Sans"/>
                <a:ea typeface="DM Sans"/>
                <a:cs typeface="DM Sans"/>
                <a:sym typeface="DM Sans"/>
              </a:rPr>
            </a:br>
            <a:br>
              <a:rPr i="0" lang="es" sz="1350" u="none" cap="none" strike="noStrike">
                <a:solidFill>
                  <a:srgbClr val="333333"/>
                </a:solidFill>
                <a:highlight>
                  <a:srgbClr val="FFFFFF"/>
                </a:highlight>
                <a:latin typeface="DM Sans"/>
                <a:ea typeface="DM Sans"/>
                <a:cs typeface="DM Sans"/>
                <a:sym typeface="DM Sans"/>
              </a:rPr>
            </a:br>
            <a:r>
              <a:rPr i="0" lang="es" sz="1350" u="none" cap="none" strike="noStrike">
                <a:solidFill>
                  <a:srgbClr val="333333"/>
                </a:solidFill>
                <a:highlight>
                  <a:srgbClr val="FFFFFF"/>
                </a:highlight>
                <a:latin typeface="DM Sans"/>
                <a:ea typeface="DM Sans"/>
                <a:cs typeface="DM Sans"/>
                <a:sym typeface="DM Sans"/>
              </a:rPr>
              <a:t>Esto es, cuando llega el “viewport” (la ventana del navegador) hasta donde se encuentra, se “pegará” sobre el borde superior.</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9"/>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1" lang="es" sz="4000" u="none" cap="none" strike="noStrike">
                <a:solidFill>
                  <a:srgbClr val="000000"/>
                </a:solidFill>
                <a:latin typeface="DM Sans"/>
                <a:ea typeface="DM Sans"/>
                <a:cs typeface="DM Sans"/>
                <a:sym typeface="DM Sans"/>
              </a:rPr>
              <a:t>S</a:t>
            </a:r>
            <a:r>
              <a:rPr b="1" lang="es" sz="4000">
                <a:latin typeface="DM Sans"/>
                <a:ea typeface="DM Sans"/>
                <a:cs typeface="DM Sans"/>
                <a:sym typeface="DM Sans"/>
              </a:rPr>
              <a:t>ticky</a:t>
            </a:r>
            <a:endParaRPr b="1" sz="4000" u="none" cap="none" strike="noStrike">
              <a:solidFill>
                <a:srgbClr val="000000"/>
              </a:solidFill>
              <a:latin typeface="DM Sans"/>
              <a:ea typeface="DM Sans"/>
              <a:cs typeface="DM Sans"/>
              <a:sym typeface="DM Sans"/>
            </a:endParaRPr>
          </a:p>
        </p:txBody>
      </p:sp>
      <p:sp>
        <p:nvSpPr>
          <p:cNvPr id="742" name="Google Shape;742;p89"/>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500" u="none" cap="none" strike="noStrike">
                <a:solidFill>
                  <a:srgbClr val="800000"/>
                </a:solidFill>
                <a:latin typeface="Consolas"/>
                <a:ea typeface="Consolas"/>
                <a:cs typeface="Consolas"/>
                <a:sym typeface="Consolas"/>
              </a:rPr>
              <a:t>div</a:t>
            </a:r>
            <a:r>
              <a:rPr b="0" i="0" lang="es"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FF0000"/>
                </a:solidFill>
                <a:latin typeface="Consolas"/>
                <a:ea typeface="Consolas"/>
                <a:cs typeface="Consolas"/>
                <a:sym typeface="Consolas"/>
              </a:rPr>
              <a:t>position</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sticky</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FF0000"/>
                </a:solidFill>
                <a:latin typeface="Consolas"/>
                <a:ea typeface="Consolas"/>
                <a:cs typeface="Consolas"/>
                <a:sym typeface="Consolas"/>
              </a:rPr>
              <a:t>    top: </a:t>
            </a:r>
            <a:r>
              <a:rPr b="0" i="0" lang="es" sz="1500" u="none" cap="none" strike="noStrike">
                <a:solidFill>
                  <a:srgbClr val="0451A5"/>
                </a:solidFill>
                <a:latin typeface="Consolas"/>
                <a:ea typeface="Consolas"/>
                <a:cs typeface="Consolas"/>
                <a:sym typeface="Consolas"/>
              </a:rPr>
              <a:t>20px;</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743" name="Google Shape;743;p89"/>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744" name="Google Shape;744;p89"/>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Se ve así</a:t>
            </a:r>
            <a:endParaRPr b="1" i="0" sz="2000" u="none" cap="none" strike="noStrike">
              <a:solidFill>
                <a:srgbClr val="000000"/>
              </a:solidFill>
              <a:latin typeface="DM Sans"/>
              <a:ea typeface="DM Sans"/>
              <a:cs typeface="DM Sans"/>
              <a:sym typeface="DM Sans"/>
            </a:endParaRPr>
          </a:p>
        </p:txBody>
      </p:sp>
      <p:pic>
        <p:nvPicPr>
          <p:cNvPr id="745" name="Google Shape;745;p89"/>
          <p:cNvPicPr preferRelativeResize="0"/>
          <p:nvPr/>
        </p:nvPicPr>
        <p:blipFill rotWithShape="1">
          <a:blip r:embed="rId3">
            <a:alphaModFix/>
          </a:blip>
          <a:srcRect b="0" l="0" r="0" t="0"/>
          <a:stretch/>
        </p:blipFill>
        <p:spPr>
          <a:xfrm>
            <a:off x="5288000" y="1843113"/>
            <a:ext cx="3466454" cy="2515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0"/>
          <p:cNvSpPr txBox="1"/>
          <p:nvPr/>
        </p:nvSpPr>
        <p:spPr>
          <a:xfrm>
            <a:off x="536301" y="329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Font typeface="Arial"/>
              <a:buNone/>
            </a:pPr>
            <a:r>
              <a:rPr b="1" lang="es" sz="4000">
                <a:solidFill>
                  <a:schemeClr val="dk1"/>
                </a:solidFill>
                <a:latin typeface="DM Sans"/>
                <a:ea typeface="DM Sans"/>
                <a:cs typeface="DM Sans"/>
                <a:sym typeface="DM Sans"/>
              </a:rPr>
              <a:t>Menú con submenú</a:t>
            </a:r>
            <a:endParaRPr b="1" sz="4000">
              <a:solidFill>
                <a:schemeClr val="dk1"/>
              </a:solidFill>
              <a:latin typeface="DM Sans"/>
              <a:ea typeface="DM Sans"/>
              <a:cs typeface="DM Sans"/>
              <a:sym typeface="DM Sans"/>
            </a:endParaRPr>
          </a:p>
          <a:p>
            <a:pPr indent="0" lvl="0" marL="0" marR="0" rtl="0" algn="ctr">
              <a:lnSpc>
                <a:spcPct val="115000"/>
              </a:lnSpc>
              <a:spcBef>
                <a:spcPts val="2000"/>
              </a:spcBef>
              <a:spcAft>
                <a:spcPts val="1200"/>
              </a:spcAft>
              <a:buNone/>
            </a:pPr>
            <a:r>
              <a:t/>
            </a:r>
            <a:endParaRPr i="1" sz="3800">
              <a:latin typeface="Anton"/>
              <a:ea typeface="Anton"/>
              <a:cs typeface="Anton"/>
              <a:sym typeface="Anton"/>
            </a:endParaRPr>
          </a:p>
        </p:txBody>
      </p:sp>
      <p:sp>
        <p:nvSpPr>
          <p:cNvPr id="751" name="Google Shape;751;p90"/>
          <p:cNvSpPr txBox="1"/>
          <p:nvPr/>
        </p:nvSpPr>
        <p:spPr>
          <a:xfrm>
            <a:off x="643800" y="1600775"/>
            <a:ext cx="7856400" cy="2669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El </a:t>
            </a:r>
            <a:r>
              <a:rPr b="1" i="0" lang="es" sz="1350" u="none" cap="none" strike="noStrike">
                <a:solidFill>
                  <a:srgbClr val="000000"/>
                </a:solidFill>
                <a:latin typeface="DM Sans"/>
                <a:ea typeface="DM Sans"/>
                <a:cs typeface="DM Sans"/>
                <a:sym typeface="DM Sans"/>
              </a:rPr>
              <a:t>position</a:t>
            </a:r>
            <a:r>
              <a:rPr i="0" lang="es" sz="1350" u="none" cap="none" strike="noStrike">
                <a:solidFill>
                  <a:srgbClr val="000000"/>
                </a:solidFill>
                <a:latin typeface="DM Sans"/>
                <a:ea typeface="DM Sans"/>
                <a:cs typeface="DM Sans"/>
                <a:sym typeface="DM Sans"/>
              </a:rPr>
              <a:t> (tanto </a:t>
            </a:r>
            <a:r>
              <a:rPr i="1" lang="es" sz="1350" u="none" cap="none" strike="noStrike">
                <a:solidFill>
                  <a:srgbClr val="000000"/>
                </a:solidFill>
                <a:latin typeface="DM Sans"/>
                <a:ea typeface="DM Sans"/>
                <a:cs typeface="DM Sans"/>
                <a:sym typeface="DM Sans"/>
              </a:rPr>
              <a:t>relative </a:t>
            </a:r>
            <a:r>
              <a:rPr i="0" lang="es" sz="1350" u="none" cap="none" strike="noStrike">
                <a:solidFill>
                  <a:srgbClr val="000000"/>
                </a:solidFill>
                <a:latin typeface="DM Sans"/>
                <a:ea typeface="DM Sans"/>
                <a:cs typeface="DM Sans"/>
                <a:sym typeface="DM Sans"/>
              </a:rPr>
              <a:t>como </a:t>
            </a:r>
            <a:r>
              <a:rPr i="1" lang="es" sz="1350" u="none" cap="none" strike="noStrike">
                <a:solidFill>
                  <a:srgbClr val="000000"/>
                </a:solidFill>
                <a:latin typeface="DM Sans"/>
                <a:ea typeface="DM Sans"/>
                <a:cs typeface="DM Sans"/>
                <a:sym typeface="DM Sans"/>
              </a:rPr>
              <a:t>absolute</a:t>
            </a:r>
            <a:r>
              <a:rPr i="0" lang="es" sz="1350" u="none" cap="none" strike="noStrike">
                <a:solidFill>
                  <a:srgbClr val="000000"/>
                </a:solidFill>
                <a:latin typeface="DM Sans"/>
                <a:ea typeface="DM Sans"/>
                <a:cs typeface="DM Sans"/>
                <a:sym typeface="DM Sans"/>
              </a:rPr>
              <a:t>) se usa, entre otras, para hacer un menú que tenga un submenú emergente. Los ítems del primero son relativos, sirven como borde de cualquier hijo.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La </a:t>
            </a:r>
            <a:r>
              <a:rPr b="1" i="0" lang="es" sz="1350" u="none" cap="none" strike="noStrike">
                <a:solidFill>
                  <a:srgbClr val="000000"/>
                </a:solidFill>
                <a:latin typeface="DM Sans"/>
                <a:ea typeface="DM Sans"/>
                <a:cs typeface="DM Sans"/>
                <a:sym typeface="DM Sans"/>
              </a:rPr>
              <a:t>lista </a:t>
            </a:r>
            <a:r>
              <a:rPr i="0" lang="es" sz="1350" u="none" cap="none" strike="noStrike">
                <a:solidFill>
                  <a:srgbClr val="000000"/>
                </a:solidFill>
                <a:latin typeface="DM Sans"/>
                <a:ea typeface="DM Sans"/>
                <a:cs typeface="DM Sans"/>
                <a:sym typeface="DM Sans"/>
              </a:rPr>
              <a:t>dentro de un list-item es absoluta. Por defecto, la sublista tiene </a:t>
            </a:r>
            <a:r>
              <a:rPr i="1" lang="es" sz="1350" u="none" cap="none" strike="noStrike">
                <a:solidFill>
                  <a:srgbClr val="000000"/>
                </a:solidFill>
                <a:latin typeface="DM Sans"/>
                <a:ea typeface="DM Sans"/>
                <a:cs typeface="DM Sans"/>
                <a:sym typeface="DM Sans"/>
              </a:rPr>
              <a:t>display: none</a:t>
            </a:r>
            <a:r>
              <a:rPr i="0" lang="es" sz="1350" u="none" cap="none" strike="noStrike">
                <a:solidFill>
                  <a:srgbClr val="000000"/>
                </a:solidFill>
                <a:latin typeface="DM Sans"/>
                <a:ea typeface="DM Sans"/>
                <a:cs typeface="DM Sans"/>
                <a:sym typeface="DM Sans"/>
              </a:rPr>
              <a:t>. Recién cuando un list-item detecte el</a:t>
            </a:r>
            <a:r>
              <a:rPr i="1" lang="es" sz="1350" u="none" cap="none" strike="noStrike">
                <a:solidFill>
                  <a:srgbClr val="000000"/>
                </a:solidFill>
                <a:latin typeface="DM Sans"/>
                <a:ea typeface="DM Sans"/>
                <a:cs typeface="DM Sans"/>
                <a:sym typeface="DM Sans"/>
              </a:rPr>
              <a:t> :hover</a:t>
            </a:r>
            <a:r>
              <a:rPr i="0" lang="es" sz="1350" u="none" cap="none" strike="noStrike">
                <a:solidFill>
                  <a:srgbClr val="000000"/>
                </a:solidFill>
                <a:latin typeface="DM Sans"/>
                <a:ea typeface="DM Sans"/>
                <a:cs typeface="DM Sans"/>
                <a:sym typeface="DM Sans"/>
              </a:rPr>
              <a:t>, si adentro tiene una lista, dale </a:t>
            </a:r>
            <a:r>
              <a:rPr i="1" lang="es" sz="1350" u="none" cap="none" strike="noStrike">
                <a:solidFill>
                  <a:srgbClr val="000000"/>
                </a:solidFill>
                <a:latin typeface="DM Sans"/>
                <a:ea typeface="DM Sans"/>
                <a:cs typeface="DM Sans"/>
                <a:sym typeface="DM Sans"/>
              </a:rPr>
              <a:t>display: block </a:t>
            </a:r>
            <a:endParaRPr i="1"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nvGrpSpPr>
          <p:cNvPr id="752" name="Google Shape;752;p90"/>
          <p:cNvGrpSpPr/>
          <p:nvPr/>
        </p:nvGrpSpPr>
        <p:grpSpPr>
          <a:xfrm>
            <a:off x="833838" y="1705525"/>
            <a:ext cx="197100" cy="197100"/>
            <a:chOff x="2172088" y="2455775"/>
            <a:chExt cx="197100" cy="197100"/>
          </a:xfrm>
        </p:grpSpPr>
        <p:sp>
          <p:nvSpPr>
            <p:cNvPr id="753" name="Google Shape;753;p90"/>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90"/>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5" name="Google Shape;755;p90"/>
          <p:cNvGrpSpPr/>
          <p:nvPr/>
        </p:nvGrpSpPr>
        <p:grpSpPr>
          <a:xfrm>
            <a:off x="833838" y="2671675"/>
            <a:ext cx="197100" cy="197100"/>
            <a:chOff x="2172088" y="2455775"/>
            <a:chExt cx="197100" cy="197100"/>
          </a:xfrm>
        </p:grpSpPr>
        <p:sp>
          <p:nvSpPr>
            <p:cNvPr id="756" name="Google Shape;756;p90"/>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90"/>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1"/>
          <p:cNvSpPr txBox="1"/>
          <p:nvPr/>
        </p:nvSpPr>
        <p:spPr>
          <a:xfrm>
            <a:off x="536301" y="329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b="1" lang="es" sz="4000">
                <a:solidFill>
                  <a:schemeClr val="dk1"/>
                </a:solidFill>
                <a:latin typeface="DM Sans"/>
                <a:ea typeface="DM Sans"/>
                <a:cs typeface="DM Sans"/>
                <a:sym typeface="DM Sans"/>
              </a:rPr>
              <a:t>Menú con submenú</a:t>
            </a:r>
            <a:endParaRPr b="1" sz="4000">
              <a:solidFill>
                <a:schemeClr val="dk1"/>
              </a:solidFill>
              <a:latin typeface="DM Sans"/>
              <a:ea typeface="DM Sans"/>
              <a:cs typeface="DM Sans"/>
              <a:sym typeface="DM Sans"/>
            </a:endParaRPr>
          </a:p>
          <a:p>
            <a:pPr indent="0" lvl="0" marL="0" marR="0" rtl="0" algn="ctr">
              <a:lnSpc>
                <a:spcPct val="115000"/>
              </a:lnSpc>
              <a:spcBef>
                <a:spcPts val="2000"/>
              </a:spcBef>
              <a:spcAft>
                <a:spcPts val="1200"/>
              </a:spcAft>
              <a:buNone/>
            </a:pPr>
            <a:r>
              <a:t/>
            </a:r>
            <a:endParaRPr i="1" sz="3800">
              <a:latin typeface="Anton"/>
              <a:ea typeface="Anton"/>
              <a:cs typeface="Anton"/>
              <a:sym typeface="Anton"/>
            </a:endParaRPr>
          </a:p>
        </p:txBody>
      </p:sp>
      <p:pic>
        <p:nvPicPr>
          <p:cNvPr id="763" name="Google Shape;763;p91"/>
          <p:cNvPicPr preferRelativeResize="0"/>
          <p:nvPr/>
        </p:nvPicPr>
        <p:blipFill rotWithShape="1">
          <a:blip r:embed="rId3">
            <a:alphaModFix/>
          </a:blip>
          <a:srcRect b="0" l="0" r="0" t="0"/>
          <a:stretch/>
        </p:blipFill>
        <p:spPr>
          <a:xfrm>
            <a:off x="1262225" y="1448775"/>
            <a:ext cx="6619551" cy="3309775"/>
          </a:xfrm>
          <a:prstGeom prst="rect">
            <a:avLst/>
          </a:prstGeom>
          <a:noFill/>
          <a:ln>
            <a:noFill/>
          </a:ln>
        </p:spPr>
      </p:pic>
      <p:sp>
        <p:nvSpPr>
          <p:cNvPr id="764" name="Google Shape;764;p91"/>
          <p:cNvSpPr txBox="1"/>
          <p:nvPr/>
        </p:nvSpPr>
        <p:spPr>
          <a:xfrm>
            <a:off x="2502650" y="1244525"/>
            <a:ext cx="2840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900">
                <a:latin typeface="DM Sans"/>
                <a:ea typeface="DM Sans"/>
                <a:cs typeface="DM Sans"/>
                <a:sym typeface="DM Sans"/>
              </a:rPr>
              <a:t>Ejemplo</a:t>
            </a:r>
            <a:endParaRPr b="1" sz="190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2"/>
          <p:cNvSpPr txBox="1"/>
          <p:nvPr/>
        </p:nvSpPr>
        <p:spPr>
          <a:xfrm>
            <a:off x="4599150" y="47924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list-style</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none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font-size</a:t>
            </a:r>
            <a:r>
              <a:rPr b="0" i="0" lang="es" sz="1000" u="none" cap="none" strike="noStrike">
                <a:solidFill>
                  <a:srgbClr val="000000"/>
                </a:solidFill>
                <a:latin typeface="Consolas"/>
                <a:ea typeface="Consolas"/>
                <a:cs typeface="Consolas"/>
                <a:sym typeface="Consolas"/>
              </a:rPr>
              <a:t>:</a:t>
            </a:r>
            <a:r>
              <a:rPr b="0" i="0" lang="es" sz="1000" u="none" cap="none" strike="noStrike">
                <a:solidFill>
                  <a:srgbClr val="09885A"/>
                </a:solidFill>
                <a:latin typeface="Consolas"/>
                <a:ea typeface="Consolas"/>
                <a:cs typeface="Consolas"/>
                <a:sym typeface="Consolas"/>
              </a:rPr>
              <a:t>0</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08000"/>
                </a:solidFill>
                <a:latin typeface="Consolas"/>
                <a:ea typeface="Consolas"/>
                <a:cs typeface="Consolas"/>
                <a:sym typeface="Consolas"/>
              </a:rPr>
              <a:t>/* truco por el uso de inline-block*/</a:t>
            </a:r>
            <a:endParaRPr b="0" i="0" sz="10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li</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inline-block</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width</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9885A"/>
                </a:solidFill>
                <a:latin typeface="Consolas"/>
                <a:ea typeface="Consolas"/>
                <a:cs typeface="Consolas"/>
                <a:sym typeface="Consolas"/>
              </a:rPr>
              <a:t>25%</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position</a:t>
            </a:r>
            <a:r>
              <a:rPr b="0" i="0" lang="es" sz="1000" u="none" cap="none" strike="noStrike">
                <a:solidFill>
                  <a:srgbClr val="000000"/>
                </a:solidFill>
                <a:latin typeface="Consolas"/>
                <a:ea typeface="Consolas"/>
                <a:cs typeface="Consolas"/>
                <a:sym typeface="Consolas"/>
              </a:rPr>
              <a:t>:</a:t>
            </a:r>
            <a:r>
              <a:rPr b="0" i="0" lang="es" sz="1000" u="none" cap="none" strike="noStrike">
                <a:solidFill>
                  <a:srgbClr val="0451A5"/>
                </a:solidFill>
                <a:latin typeface="Consolas"/>
                <a:ea typeface="Consolas"/>
                <a:cs typeface="Consolas"/>
                <a:sym typeface="Consolas"/>
              </a:rPr>
              <a:t>relative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font-size</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9885A"/>
                </a:solidFill>
                <a:latin typeface="Consolas"/>
                <a:ea typeface="Consolas"/>
                <a:cs typeface="Consolas"/>
                <a:sym typeface="Consolas"/>
              </a:rPr>
              <a:t>14px</a:t>
            </a:r>
            <a:endParaRPr b="0" i="0" sz="1000" u="none" cap="none" strike="noStrike">
              <a:solidFill>
                <a:srgbClr val="09885A"/>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position</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absolute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none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li</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block</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li:hover</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a:t>
            </a:r>
            <a:r>
              <a:rPr b="0" i="0" lang="es" sz="1000" u="none" cap="none" strike="noStrike">
                <a:solidFill>
                  <a:srgbClr val="0451A5"/>
                </a:solidFill>
                <a:latin typeface="Consolas"/>
                <a:ea typeface="Consolas"/>
                <a:cs typeface="Consolas"/>
                <a:sym typeface="Consolas"/>
              </a:rPr>
              <a:t>block</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000" u="none" cap="none" strike="noStrike">
              <a:solidFill>
                <a:srgbClr val="800000"/>
              </a:solidFill>
              <a:latin typeface="Consolas"/>
              <a:ea typeface="Consolas"/>
              <a:cs typeface="Consolas"/>
              <a:sym typeface="Consolas"/>
            </a:endParaRPr>
          </a:p>
        </p:txBody>
      </p:sp>
      <p:sp>
        <p:nvSpPr>
          <p:cNvPr id="770" name="Google Shape;770;p92"/>
          <p:cNvSpPr txBox="1"/>
          <p:nvPr/>
        </p:nvSpPr>
        <p:spPr>
          <a:xfrm>
            <a:off x="6072600" y="0"/>
            <a:ext cx="7473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771" name="Google Shape;771;p92"/>
          <p:cNvSpPr txBox="1"/>
          <p:nvPr/>
        </p:nvSpPr>
        <p:spPr>
          <a:xfrm>
            <a:off x="1637425" y="0"/>
            <a:ext cx="9399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s" sz="2000" u="none" cap="none" strike="noStrike">
                <a:solidFill>
                  <a:srgbClr val="000000"/>
                </a:solidFill>
                <a:latin typeface="DM Sans"/>
                <a:ea typeface="DM Sans"/>
                <a:cs typeface="DM Sans"/>
                <a:sym typeface="DM Sans"/>
              </a:rPr>
              <a:t>HTML</a:t>
            </a:r>
            <a:endParaRPr b="1" i="0" sz="2000" u="none" cap="none" strike="noStrike">
              <a:solidFill>
                <a:srgbClr val="000000"/>
              </a:solidFill>
              <a:latin typeface="DM Sans"/>
              <a:ea typeface="DM Sans"/>
              <a:cs typeface="DM Sans"/>
              <a:sym typeface="DM Sans"/>
            </a:endParaRPr>
          </a:p>
        </p:txBody>
      </p:sp>
      <p:sp>
        <p:nvSpPr>
          <p:cNvPr id="772" name="Google Shape;772;p92"/>
          <p:cNvSpPr txBox="1"/>
          <p:nvPr/>
        </p:nvSpPr>
        <p:spPr>
          <a:xfrm>
            <a:off x="0" y="47612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Subitem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Subitem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500" u="none" cap="none" strike="noStrike">
              <a:solidFill>
                <a:srgbClr val="800000"/>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3"/>
          <p:cNvSpPr txBox="1"/>
          <p:nvPr/>
        </p:nvSpPr>
        <p:spPr>
          <a:xfrm>
            <a:off x="643801" y="274650"/>
            <a:ext cx="78564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4000" u="none" cap="none" strike="noStrike">
                <a:solidFill>
                  <a:srgbClr val="000000"/>
                </a:solidFill>
                <a:latin typeface="DM Sans"/>
                <a:ea typeface="DM Sans"/>
                <a:cs typeface="DM Sans"/>
                <a:sym typeface="DM Sans"/>
              </a:rPr>
              <a:t>P</a:t>
            </a:r>
            <a:r>
              <a:rPr b="1" lang="es" sz="4000">
                <a:latin typeface="DM Sans"/>
                <a:ea typeface="DM Sans"/>
                <a:cs typeface="DM Sans"/>
                <a:sym typeface="DM Sans"/>
              </a:rPr>
              <a:t>ropiedad Z- index</a:t>
            </a:r>
            <a:endParaRPr b="1" sz="4000" u="none" cap="none" strike="noStrike">
              <a:solidFill>
                <a:srgbClr val="000000"/>
              </a:solidFill>
              <a:latin typeface="DM Sans"/>
              <a:ea typeface="DM Sans"/>
              <a:cs typeface="DM Sans"/>
              <a:sym typeface="DM Sans"/>
            </a:endParaRPr>
          </a:p>
          <a:p>
            <a:pPr indent="0" lvl="0" marL="0" marR="0" rtl="0" algn="ctr">
              <a:lnSpc>
                <a:spcPct val="115000"/>
              </a:lnSpc>
              <a:spcBef>
                <a:spcPts val="2000"/>
              </a:spcBef>
              <a:spcAft>
                <a:spcPts val="1200"/>
              </a:spcAft>
              <a:buNone/>
            </a:pPr>
            <a:r>
              <a:rPr b="1" lang="es" sz="2400" u="none" cap="none" strike="noStrike">
                <a:solidFill>
                  <a:srgbClr val="000000"/>
                </a:solidFill>
                <a:latin typeface="DM Sans"/>
                <a:ea typeface="DM Sans"/>
                <a:cs typeface="DM Sans"/>
                <a:sym typeface="DM Sans"/>
              </a:rPr>
              <a:t>(para el orden de superposición)</a:t>
            </a:r>
            <a:endParaRPr b="1" sz="2400" u="none" cap="none" strike="noStrike">
              <a:solidFill>
                <a:srgbClr val="000000"/>
              </a:solidFill>
              <a:latin typeface="DM Sans"/>
              <a:ea typeface="DM Sans"/>
              <a:cs typeface="DM Sans"/>
              <a:sym typeface="DM Sans"/>
            </a:endParaRPr>
          </a:p>
        </p:txBody>
      </p:sp>
      <p:sp>
        <p:nvSpPr>
          <p:cNvPr id="778" name="Google Shape;778;p93"/>
          <p:cNvSpPr txBox="1"/>
          <p:nvPr/>
        </p:nvSpPr>
        <p:spPr>
          <a:xfrm>
            <a:off x="463700" y="1888750"/>
            <a:ext cx="8210700" cy="263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0" lang="es" sz="1350" u="none" cap="none" strike="noStrike">
                <a:solidFill>
                  <a:srgbClr val="000000"/>
                </a:solidFill>
                <a:latin typeface="DM Sans"/>
                <a:ea typeface="DM Sans"/>
                <a:cs typeface="DM Sans"/>
                <a:sym typeface="DM Sans"/>
              </a:rPr>
              <a:t>El z-index entra en juego cuando dos elementos que tienen </a:t>
            </a:r>
            <a:r>
              <a:rPr i="1" lang="es" sz="1350" u="none" cap="none" strike="noStrike">
                <a:solidFill>
                  <a:srgbClr val="000000"/>
                </a:solidFill>
                <a:latin typeface="DM Sans"/>
                <a:ea typeface="DM Sans"/>
                <a:cs typeface="DM Sans"/>
                <a:sym typeface="DM Sans"/>
              </a:rPr>
              <a:t>position </a:t>
            </a:r>
            <a:r>
              <a:rPr i="0" lang="es" sz="1350" u="none" cap="none" strike="noStrike">
                <a:solidFill>
                  <a:srgbClr val="000000"/>
                </a:solidFill>
                <a:latin typeface="DM Sans"/>
                <a:ea typeface="DM Sans"/>
                <a:cs typeface="DM Sans"/>
                <a:sym typeface="DM Sans"/>
              </a:rPr>
              <a:t>se </a:t>
            </a:r>
            <a:r>
              <a:rPr b="1" i="0" lang="es" sz="1350" u="none" cap="none" strike="noStrike">
                <a:solidFill>
                  <a:srgbClr val="000000"/>
                </a:solidFill>
                <a:latin typeface="DM Sans"/>
                <a:ea typeface="DM Sans"/>
                <a:cs typeface="DM Sans"/>
                <a:sym typeface="DM Sans"/>
              </a:rPr>
              <a:t>superponen</a:t>
            </a:r>
            <a:r>
              <a:rPr i="0" lang="es" sz="1350" u="none" cap="none" strike="noStrike">
                <a:solidFill>
                  <a:srgbClr val="000000"/>
                </a:solidFill>
                <a:latin typeface="DM Sans"/>
                <a:ea typeface="DM Sans"/>
                <a:cs typeface="DM Sans"/>
                <a:sym typeface="DM Sans"/>
              </a:rPr>
              <a:t>. Esta propiedad acepta como valor un número (sin ninguna unidad, ni px, ni cm, ni nada); a valor más alto, se mostrará por encima de los demás elementos.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rPr i="0" lang="es" sz="1350" u="none" cap="none" strike="noStrike">
                <a:solidFill>
                  <a:srgbClr val="000000"/>
                </a:solidFill>
                <a:highlight>
                  <a:srgbClr val="EAFF6A"/>
                </a:highlight>
                <a:latin typeface="DM Sans"/>
                <a:ea typeface="DM Sans"/>
                <a:cs typeface="DM Sans"/>
                <a:sym typeface="DM Sans"/>
              </a:rPr>
              <a:t>Por defecto, todos los objetos tienen z-index:1. </a:t>
            </a:r>
            <a:r>
              <a:rPr i="0" lang="es" sz="1350" u="none" cap="none" strike="noStrike">
                <a:solidFill>
                  <a:srgbClr val="000000"/>
                </a:solidFill>
                <a:latin typeface="DM Sans"/>
                <a:ea typeface="DM Sans"/>
                <a:cs typeface="DM Sans"/>
                <a:sym typeface="DM Sans"/>
              </a:rPr>
              <a:t>Si dos objetos tienen el mismo valor de z-index y se superponen, el que fue creado después en el HTML se verá encima del otro.</a:t>
            </a:r>
            <a:endParaRPr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Recapitulación de la clase anterior</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grpSp>
        <p:nvGrpSpPr>
          <p:cNvPr id="783" name="Google Shape;783;p94"/>
          <p:cNvGrpSpPr/>
          <p:nvPr/>
        </p:nvGrpSpPr>
        <p:grpSpPr>
          <a:xfrm>
            <a:off x="4202556" y="994173"/>
            <a:ext cx="738900" cy="738900"/>
            <a:chOff x="974706" y="2467173"/>
            <a:chExt cx="738900" cy="738900"/>
          </a:xfrm>
        </p:grpSpPr>
        <p:sp>
          <p:nvSpPr>
            <p:cNvPr id="784" name="Google Shape;784;p9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p9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86" name="Google Shape;786;p94"/>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Estilos</a:t>
            </a:r>
            <a:endParaRPr b="1" i="0" sz="4000" u="none" cap="none" strike="noStrike">
              <a:solidFill>
                <a:schemeClr val="dk1"/>
              </a:solidFill>
              <a:highlight>
                <a:srgbClr val="EAFF6A"/>
              </a:highlight>
              <a:latin typeface="DM Sans"/>
              <a:ea typeface="DM Sans"/>
              <a:cs typeface="DM Sans"/>
              <a:sym typeface="DM Sans"/>
            </a:endParaRPr>
          </a:p>
        </p:txBody>
      </p:sp>
      <p:sp>
        <p:nvSpPr>
          <p:cNvPr id="787" name="Google Shape;787;p9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i="0" sz="2000" u="none" cap="none" strike="noStrike">
              <a:solidFill>
                <a:srgbClr val="83AEFB"/>
              </a:solidFill>
              <a:latin typeface="DM Sans"/>
              <a:ea typeface="DM Sans"/>
              <a:cs typeface="DM Sans"/>
              <a:sym typeface="DM Sans"/>
            </a:endParaRPr>
          </a:p>
        </p:txBody>
      </p:sp>
      <p:sp>
        <p:nvSpPr>
          <p:cNvPr id="788" name="Google Shape;788;p94"/>
          <p:cNvSpPr txBox="1"/>
          <p:nvPr/>
        </p:nvSpPr>
        <p:spPr>
          <a:xfrm>
            <a:off x="987300" y="2947538"/>
            <a:ext cx="71694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s" sz="2000">
                <a:solidFill>
                  <a:srgbClr val="9E9E9E"/>
                </a:solidFill>
                <a:latin typeface="DM Sans"/>
                <a:ea typeface="DM Sans"/>
                <a:cs typeface="DM Sans"/>
                <a:sym typeface="DM Sans"/>
              </a:rPr>
              <a:t>Crear un archivo HTML y otro CSS.  Agregar un estilo de tipografía a un archivo. </a:t>
            </a:r>
            <a:endParaRPr i="1" sz="2000">
              <a:solidFill>
                <a:srgbClr val="9E9E9E"/>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000"/>
              <a:buFont typeface="Arial"/>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95"/>
          <p:cNvGrpSpPr/>
          <p:nvPr/>
        </p:nvGrpSpPr>
        <p:grpSpPr>
          <a:xfrm>
            <a:off x="457347" y="468298"/>
            <a:ext cx="431074" cy="431074"/>
            <a:chOff x="974706" y="2467173"/>
            <a:chExt cx="738900" cy="738900"/>
          </a:xfrm>
        </p:grpSpPr>
        <p:sp>
          <p:nvSpPr>
            <p:cNvPr id="794" name="Google Shape;794;p9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5" name="Google Shape;795;p9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96" name="Google Shape;796;p9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Estilos</a:t>
            </a:r>
            <a:endParaRPr b="1" i="0" sz="4000" u="none" cap="none" strike="noStrike">
              <a:solidFill>
                <a:schemeClr val="dk1"/>
              </a:solidFill>
              <a:latin typeface="DM Sans"/>
              <a:ea typeface="DM Sans"/>
              <a:cs typeface="DM Sans"/>
              <a:sym typeface="DM Sans"/>
            </a:endParaRPr>
          </a:p>
        </p:txBody>
      </p:sp>
      <p:pic>
        <p:nvPicPr>
          <p:cNvPr id="797" name="Google Shape;797;p9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98" name="Google Shape;798;p95"/>
          <p:cNvSpPr txBox="1"/>
          <p:nvPr/>
        </p:nvSpPr>
        <p:spPr>
          <a:xfrm>
            <a:off x="501450" y="2081450"/>
            <a:ext cx="70353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Descripción de la actividad</a:t>
            </a:r>
            <a:r>
              <a:rPr b="1" lang="es" sz="1350">
                <a:latin typeface="DM Sans"/>
                <a:ea typeface="DM Sans"/>
                <a:cs typeface="DM Sans"/>
                <a:sym typeface="DM Sans"/>
              </a:rPr>
              <a:t>:</a:t>
            </a:r>
            <a:r>
              <a:rPr b="1" i="0" lang="es" sz="1350" u="none" cap="none" strike="noStrike">
                <a:solidFill>
                  <a:srgbClr val="000000"/>
                </a:solidFill>
                <a:latin typeface="DM Sans"/>
                <a:ea typeface="DM Sans"/>
                <a:cs typeface="DM Sans"/>
                <a:sym typeface="DM Sans"/>
              </a:rPr>
              <a:t>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rtl="0" algn="ctr">
              <a:lnSpc>
                <a:spcPct val="150000"/>
              </a:lnSpc>
              <a:spcBef>
                <a:spcPts val="0"/>
              </a:spcBef>
              <a:spcAft>
                <a:spcPts val="0"/>
              </a:spcAft>
              <a:buClr>
                <a:schemeClr val="dk1"/>
              </a:buClr>
              <a:buSzPts val="2000"/>
              <a:buFont typeface="Arial"/>
              <a:buNone/>
            </a:pPr>
            <a:r>
              <a:rPr lang="es" sz="1350">
                <a:solidFill>
                  <a:schemeClr val="dk1"/>
                </a:solidFill>
                <a:highlight>
                  <a:schemeClr val="lt1"/>
                </a:highlight>
                <a:latin typeface="DM Sans"/>
                <a:ea typeface="DM Sans"/>
                <a:cs typeface="DM Sans"/>
                <a:sym typeface="DM Sans"/>
              </a:rPr>
              <a:t>Crea un archivo HTML con un elemento párrafo dentro de él, con texto Lorem Ipsum. Además, crea un archivo CSS y agrégale estilo al párrafo con los siguientes valores:</a:t>
            </a:r>
            <a:endParaRPr sz="135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Color de texto: #0033ff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Indexar una google font a elección.</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Espacio entre renglones: 15px </a:t>
            </a:r>
            <a:endParaRPr sz="1350">
              <a:solidFill>
                <a:schemeClr val="dk1"/>
              </a:solidFill>
              <a:latin typeface="DM Sans"/>
              <a:ea typeface="DM Sans"/>
              <a:cs typeface="DM Sans"/>
              <a:sym typeface="DM Sans"/>
            </a:endParaRPr>
          </a:p>
          <a:p>
            <a:pPr indent="-314325" lvl="0" marL="457200" rtl="0" algn="l">
              <a:lnSpc>
                <a:spcPct val="15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Tamaño de texto: 12px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799" name="Google Shape;799;p9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6"/>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#Coderalert</a:t>
            </a:r>
            <a:endParaRPr b="1" i="0" sz="3500" u="none" cap="none" strike="noStrike">
              <a:solidFill>
                <a:srgbClr val="EAFF6A"/>
              </a:solidFill>
              <a:latin typeface="DM Sans"/>
              <a:ea typeface="DM Sans"/>
              <a:cs typeface="DM Sans"/>
              <a:sym typeface="DM Sans"/>
            </a:endParaRPr>
          </a:p>
        </p:txBody>
      </p:sp>
      <p:sp>
        <p:nvSpPr>
          <p:cNvPr id="805" name="Google Shape;805;p96"/>
          <p:cNvSpPr txBox="1"/>
          <p:nvPr/>
        </p:nvSpPr>
        <p:spPr>
          <a:xfrm>
            <a:off x="1212250" y="1490050"/>
            <a:ext cx="7169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segunda actividad “Agregando CSS a nuestro HTML”. Ten en cuenta que el desarrollo de la misma será importante para la resolución del Proyecto Final.</a:t>
            </a:r>
            <a:endParaRPr sz="2500">
              <a:solidFill>
                <a:srgbClr val="9E9E9E"/>
              </a:solidFill>
              <a:latin typeface="DM Sans"/>
              <a:ea typeface="DM Sans"/>
              <a:cs typeface="DM Sans"/>
              <a:sym typeface="DM Sans"/>
            </a:endParaRPr>
          </a:p>
          <a:p>
            <a:pPr indent="0" lvl="0" marL="0" rtl="0" algn="ctr">
              <a:spcBef>
                <a:spcPts val="0"/>
              </a:spcBef>
              <a:spcAft>
                <a:spcPts val="0"/>
              </a:spcAft>
              <a:buClr>
                <a:schemeClr val="dk1"/>
              </a:buClr>
              <a:buSzPts val="2000"/>
              <a:buFont typeface="Arial"/>
              <a:buNone/>
            </a:pPr>
            <a:r>
              <a:t/>
            </a:r>
            <a:endParaRPr sz="2000">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p:txBody>
      </p:sp>
      <p:grpSp>
        <p:nvGrpSpPr>
          <p:cNvPr id="806" name="Google Shape;806;p96"/>
          <p:cNvGrpSpPr/>
          <p:nvPr/>
        </p:nvGrpSpPr>
        <p:grpSpPr>
          <a:xfrm>
            <a:off x="543106" y="716450"/>
            <a:ext cx="669148" cy="614370"/>
            <a:chOff x="5855025" y="2172613"/>
            <a:chExt cx="1088400" cy="1057800"/>
          </a:xfrm>
        </p:grpSpPr>
        <p:sp>
          <p:nvSpPr>
            <p:cNvPr id="807" name="Google Shape;807;p96"/>
            <p:cNvSpPr/>
            <p:nvPr/>
          </p:nvSpPr>
          <p:spPr>
            <a:xfrm>
              <a:off x="5855025" y="2172613"/>
              <a:ext cx="1088400" cy="10578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8" name="Google Shape;808;p96"/>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7"/>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Agregando CSS a nuestro HTML</a:t>
            </a:r>
            <a:endParaRPr b="1" sz="4000">
              <a:solidFill>
                <a:schemeClr val="dk1"/>
              </a:solidFill>
              <a:latin typeface="DM Sans"/>
              <a:ea typeface="DM Sans"/>
              <a:cs typeface="DM Sans"/>
              <a:sym typeface="DM Sans"/>
            </a:endParaRPr>
          </a:p>
        </p:txBody>
      </p:sp>
      <p:pic>
        <p:nvPicPr>
          <p:cNvPr id="814" name="Google Shape;814;p9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15" name="Google Shape;815;p97"/>
          <p:cNvSpPr txBox="1"/>
          <p:nvPr/>
        </p:nvSpPr>
        <p:spPr>
          <a:xfrm>
            <a:off x="457725" y="2175850"/>
            <a:ext cx="7473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307975" lvl="0" marL="457200" rtl="0" algn="l">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Aplicar con CSS las propiedades vistas hasta el momento para modificar textos, encabezados, img, colores, background y box modeling a un archivo HTML de la actividad N°1 “Wireframe y estructura del proyecto”.</a:t>
            </a:r>
            <a:endParaRPr sz="1250">
              <a:solidFill>
                <a:schemeClr val="dk1"/>
              </a:solidFill>
              <a:latin typeface="DM Sans"/>
              <a:ea typeface="DM Sans"/>
              <a:cs typeface="DM Sans"/>
              <a:sym typeface="DM Sans"/>
            </a:endParaRPr>
          </a:p>
          <a:p>
            <a:pPr indent="-307975" lvl="0" marL="457200" rtl="0" algn="l">
              <a:spcBef>
                <a:spcPts val="0"/>
              </a:spcBef>
              <a:spcAft>
                <a:spcPts val="0"/>
              </a:spcAft>
              <a:buClr>
                <a:srgbClr val="EF89D2"/>
              </a:buClr>
              <a:buSzPts val="1250"/>
              <a:buFont typeface="DM Sans"/>
              <a:buChar char="✓"/>
            </a:pPr>
            <a:r>
              <a:rPr lang="es" sz="1250">
                <a:solidFill>
                  <a:schemeClr val="dk1"/>
                </a:solidFill>
                <a:latin typeface="DM Sans"/>
                <a:ea typeface="DM Sans"/>
                <a:cs typeface="DM Sans"/>
                <a:sym typeface="DM Sans"/>
              </a:rPr>
              <a:t>Ejemplo: modificar el valor de los ítems de la lista para que estén ubicados de manera horizontal de nuestro index. </a:t>
            </a:r>
            <a:endParaRPr sz="1250">
              <a:solidFill>
                <a:schemeClr val="dk1"/>
              </a:solidFill>
              <a:latin typeface="DM Sans"/>
              <a:ea typeface="DM Sans"/>
              <a:cs typeface="DM Sans"/>
              <a:sym typeface="DM Sans"/>
            </a:endParaRPr>
          </a:p>
          <a:p>
            <a:pPr indent="0" lvl="0" marL="0" rtl="0" algn="l">
              <a:spcBef>
                <a:spcPts val="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816" name="Google Shape;816;p97"/>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817" name="Google Shape;817;p97"/>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pSp>
        <p:nvGrpSpPr>
          <p:cNvPr id="818" name="Google Shape;818;p97"/>
          <p:cNvGrpSpPr/>
          <p:nvPr/>
        </p:nvGrpSpPr>
        <p:grpSpPr>
          <a:xfrm>
            <a:off x="7964356" y="266054"/>
            <a:ext cx="702103" cy="660429"/>
            <a:chOff x="3137108" y="2467173"/>
            <a:chExt cx="738900" cy="738900"/>
          </a:xfrm>
        </p:grpSpPr>
        <p:sp>
          <p:nvSpPr>
            <p:cNvPr id="819" name="Google Shape;819;p9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97"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grpSp>
        <p:nvGrpSpPr>
          <p:cNvPr id="825" name="Google Shape;825;p98"/>
          <p:cNvGrpSpPr/>
          <p:nvPr/>
        </p:nvGrpSpPr>
        <p:grpSpPr>
          <a:xfrm>
            <a:off x="4202551" y="905623"/>
            <a:ext cx="738900" cy="738900"/>
            <a:chOff x="7208351" y="2467173"/>
            <a:chExt cx="738900" cy="738900"/>
          </a:xfrm>
        </p:grpSpPr>
        <p:sp>
          <p:nvSpPr>
            <p:cNvPr id="826" name="Google Shape;826;p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p9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828" name="Google Shape;828;p98"/>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Primera </a:t>
            </a:r>
            <a:r>
              <a:rPr b="1" lang="es" sz="4000">
                <a:solidFill>
                  <a:schemeClr val="lt1"/>
                </a:solidFill>
                <a:latin typeface="DM Sans"/>
                <a:ea typeface="DM Sans"/>
                <a:cs typeface="DM Sans"/>
                <a:sym typeface="DM Sans"/>
              </a:rPr>
              <a:t>pre-entrega</a:t>
            </a:r>
            <a:endParaRPr b="1" sz="4000">
              <a:solidFill>
                <a:schemeClr val="lt1"/>
              </a:solidFill>
              <a:latin typeface="DM Sans"/>
              <a:ea typeface="DM Sans"/>
              <a:cs typeface="DM Sans"/>
              <a:sym typeface="DM Sans"/>
            </a:endParaRPr>
          </a:p>
        </p:txBody>
      </p:sp>
      <p:sp>
        <p:nvSpPr>
          <p:cNvPr id="829" name="Google Shape;829;p98"/>
          <p:cNvSpPr txBox="1"/>
          <p:nvPr/>
        </p:nvSpPr>
        <p:spPr>
          <a:xfrm>
            <a:off x="475500" y="2944675"/>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que viene se presentará la primera parte del Proyecto Final,  que </a:t>
            </a:r>
            <a:r>
              <a:rPr lang="es" sz="2000">
                <a:solidFill>
                  <a:schemeClr val="accent6"/>
                </a:solidFill>
                <a:latin typeface="DM Sans"/>
                <a:ea typeface="DM Sans"/>
                <a:cs typeface="DM Sans"/>
                <a:sym typeface="DM Sans"/>
              </a:rPr>
              <a:t>nuclea temas vistos entre</a:t>
            </a:r>
            <a:r>
              <a:rPr lang="es" sz="2000">
                <a:solidFill>
                  <a:schemeClr val="lt1"/>
                </a:solidFill>
                <a:latin typeface="DM Sans"/>
                <a:ea typeface="DM Sans"/>
                <a:cs typeface="DM Sans"/>
                <a:sym typeface="DM Sans"/>
              </a:rPr>
              <a:t> </a:t>
            </a:r>
            <a:r>
              <a:rPr lang="es" sz="2000">
                <a:solidFill>
                  <a:schemeClr val="accent6"/>
                </a:solidFill>
                <a:latin typeface="DM Sans"/>
                <a:ea typeface="DM Sans"/>
                <a:cs typeface="DM Sans"/>
                <a:sym typeface="DM Sans"/>
              </a:rPr>
              <a:t>las clases 1 y 4</a:t>
            </a:r>
            <a:r>
              <a:rPr lang="es" sz="2000">
                <a:solidFill>
                  <a:schemeClr val="lt1"/>
                </a:solidFill>
                <a:latin typeface="DM Sans"/>
                <a:ea typeface="DM Sans"/>
                <a:cs typeface="DM Sans"/>
                <a:sym typeface="DM Sans"/>
              </a:rPr>
              <a:t>. </a:t>
            </a:r>
            <a:endParaRPr sz="2000">
              <a:solidFill>
                <a:schemeClr val="lt1"/>
              </a:solidFill>
              <a:latin typeface="DM Sans"/>
              <a:ea typeface="DM Sans"/>
              <a:cs typeface="DM Sans"/>
              <a:sym typeface="DM Sans"/>
            </a:endParaRPr>
          </a:p>
          <a:p>
            <a:pPr indent="0" lvl="0" marL="0" rtl="0" algn="ctr">
              <a:spcBef>
                <a:spcPts val="0"/>
              </a:spcBef>
              <a:spcAft>
                <a:spcPts val="0"/>
              </a:spcAft>
              <a:buNone/>
            </a:pPr>
            <a:r>
              <a:rPr lang="es" sz="2000">
                <a:solidFill>
                  <a:schemeClr val="lt1"/>
                </a:solidFill>
                <a:latin typeface="DM Sans"/>
                <a:ea typeface="DM Sans"/>
                <a:cs typeface="DM Sans"/>
                <a:sym typeface="DM Sans"/>
              </a:rPr>
              <a:t>Recuerda que tendrás 7 días para subirla en la plataforma.</a:t>
            </a:r>
            <a:endParaRPr sz="2000">
              <a:solidFill>
                <a:schemeClr val="lt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100"/>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840" name="Google Shape;840;p100"/>
          <p:cNvSpPr txBox="1"/>
          <p:nvPr/>
        </p:nvSpPr>
        <p:spPr>
          <a:xfrm>
            <a:off x="3641425" y="902250"/>
            <a:ext cx="4987200" cy="677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rgbClr val="83AEFB"/>
              </a:solidFill>
              <a:latin typeface="DM Sans"/>
              <a:ea typeface="DM Sans"/>
              <a:cs typeface="DM Sans"/>
              <a:sym typeface="DM Sans"/>
            </a:endParaRPr>
          </a:p>
        </p:txBody>
      </p:sp>
      <p:sp>
        <p:nvSpPr>
          <p:cNvPr id="841" name="Google Shape;841;p100"/>
          <p:cNvSpPr txBox="1"/>
          <p:nvPr/>
        </p:nvSpPr>
        <p:spPr>
          <a:xfrm>
            <a:off x="3641425" y="20216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350">
                <a:latin typeface="DM Sans"/>
                <a:ea typeface="DM Sans"/>
                <a:cs typeface="DM Sans"/>
                <a:sym typeface="DM Sans"/>
              </a:rPr>
              <a:t>¡Terminamos el </a:t>
            </a:r>
            <a:r>
              <a:rPr b="1" lang="es" sz="1350">
                <a:highlight>
                  <a:srgbClr val="EAFF6A"/>
                </a:highlight>
                <a:latin typeface="DM Sans"/>
                <a:ea typeface="DM Sans"/>
                <a:cs typeface="DM Sans"/>
                <a:sym typeface="DM Sans"/>
              </a:rPr>
              <a:t>módulo 2: CCS y grilla</a:t>
            </a:r>
            <a:r>
              <a:rPr b="1" lang="es" sz="1350">
                <a:latin typeface="DM Sans"/>
                <a:ea typeface="DM Sans"/>
                <a:cs typeface="DM Sans"/>
                <a:sym typeface="DM Sans"/>
              </a:rPr>
              <a:t>!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842" name="Google Shape;842;p100"/>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843" name="Google Shape;843;p100"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849" name="Google Shape;849;p101"/>
          <p:cNvGrpSpPr/>
          <p:nvPr/>
        </p:nvGrpSpPr>
        <p:grpSpPr>
          <a:xfrm>
            <a:off x="4202550" y="994173"/>
            <a:ext cx="738900" cy="738900"/>
            <a:chOff x="4202550" y="994173"/>
            <a:chExt cx="738900" cy="738900"/>
          </a:xfrm>
        </p:grpSpPr>
        <p:sp>
          <p:nvSpPr>
            <p:cNvPr id="850" name="Google Shape;850;p10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51" name="Google Shape;851;p10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857" name="Google Shape;857;p102"/>
          <p:cNvGrpSpPr/>
          <p:nvPr/>
        </p:nvGrpSpPr>
        <p:grpSpPr>
          <a:xfrm>
            <a:off x="457358" y="468285"/>
            <a:ext cx="431074" cy="431074"/>
            <a:chOff x="4202550" y="994173"/>
            <a:chExt cx="738900" cy="738900"/>
          </a:xfrm>
        </p:grpSpPr>
        <p:sp>
          <p:nvSpPr>
            <p:cNvPr id="858" name="Google Shape;858;p10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59" name="Google Shape;859;p10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860" name="Google Shape;860;p10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61" name="Google Shape;861;p102"/>
          <p:cNvSpPr txBox="1"/>
          <p:nvPr/>
        </p:nvSpPr>
        <p:spPr>
          <a:xfrm>
            <a:off x="457350" y="1725800"/>
            <a:ext cx="5867400" cy="1299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rPr>
              <a:t>Referencias de reglas tipográficas</a:t>
            </a:r>
            <a:r>
              <a:rPr b="1" lang="es" sz="1350">
                <a:solidFill>
                  <a:schemeClr val="dk1"/>
                </a:solidFill>
                <a:latin typeface="DM Sans"/>
                <a:ea typeface="DM Sans"/>
                <a:cs typeface="DM Sans"/>
                <a:sym typeface="DM Sans"/>
              </a:rPr>
              <a:t> </a:t>
            </a:r>
            <a:r>
              <a:rPr lang="es" sz="1350">
                <a:solidFill>
                  <a:srgbClr val="595959"/>
                </a:solidFill>
                <a:latin typeface="DM Sans"/>
                <a:ea typeface="DM Sans"/>
                <a:cs typeface="DM Sans"/>
                <a:sym typeface="DM Sans"/>
              </a:rPr>
              <a:t>| </a:t>
            </a:r>
            <a:r>
              <a:rPr b="1" lang="es" sz="1350">
                <a:solidFill>
                  <a:srgbClr val="595959"/>
                </a:solidFill>
                <a:latin typeface="DM Sans"/>
                <a:ea typeface="DM Sans"/>
                <a:cs typeface="DM Sans"/>
                <a:sym typeface="DM Sans"/>
              </a:rPr>
              <a:t>CSS Reference</a:t>
            </a:r>
            <a:endParaRPr b="1" sz="1350">
              <a:solidFill>
                <a:srgbClr val="595959"/>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Aplicación para generar paletas de colores</a:t>
            </a:r>
            <a:r>
              <a:rPr b="1" lang="es" sz="1350">
                <a:solidFill>
                  <a:schemeClr val="dk1"/>
                </a:solidFill>
                <a:latin typeface="DM Sans"/>
                <a:ea typeface="DM Sans"/>
                <a:cs typeface="DM Sans"/>
                <a:sym typeface="DM Sans"/>
              </a:rPr>
              <a:t> </a:t>
            </a:r>
            <a:r>
              <a:rPr lang="es" sz="1350">
                <a:solidFill>
                  <a:srgbClr val="595959"/>
                </a:solidFill>
                <a:latin typeface="DM Sans"/>
                <a:ea typeface="DM Sans"/>
                <a:cs typeface="DM Sans"/>
                <a:sym typeface="DM Sans"/>
              </a:rPr>
              <a:t>| </a:t>
            </a:r>
            <a:r>
              <a:rPr b="1" lang="es" sz="1350">
                <a:solidFill>
                  <a:srgbClr val="595959"/>
                </a:solidFill>
                <a:latin typeface="DM Sans"/>
                <a:ea typeface="DM Sans"/>
                <a:cs typeface="DM Sans"/>
                <a:sym typeface="DM Sans"/>
              </a:rPr>
              <a:t>Palette App</a:t>
            </a:r>
            <a:endParaRPr b="1" sz="1350">
              <a:solidFill>
                <a:srgbClr val="595959"/>
              </a:solidFill>
              <a:latin typeface="DM Sans"/>
              <a:ea typeface="DM Sans"/>
              <a:cs typeface="DM Sans"/>
              <a:sym typeface="DM Sans"/>
            </a:endParaRPr>
          </a:p>
          <a:p>
            <a:pPr indent="-314325" lvl="0" marL="457200" rtl="0" algn="l">
              <a:lnSpc>
                <a:spcPct val="115000"/>
              </a:lnSpc>
              <a:spcBef>
                <a:spcPts val="1000"/>
              </a:spcBef>
              <a:spcAft>
                <a:spcPts val="0"/>
              </a:spcAft>
              <a:buClr>
                <a:schemeClr val="accent4"/>
              </a:buClr>
              <a:buSzPts val="1350"/>
              <a:buFont typeface="DM Sans"/>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Aplicación para generar paletas de colores</a:t>
            </a:r>
            <a:r>
              <a:rPr b="1" i="1" lang="es" sz="1350">
                <a:solidFill>
                  <a:schemeClr val="dk1"/>
                </a:solidFill>
                <a:latin typeface="DM Sans"/>
                <a:ea typeface="DM Sans"/>
                <a:cs typeface="DM Sans"/>
                <a:sym typeface="DM Sans"/>
              </a:rPr>
              <a:t> </a:t>
            </a:r>
            <a:r>
              <a:rPr lang="es" sz="1350">
                <a:solidFill>
                  <a:srgbClr val="595959"/>
                </a:solidFill>
                <a:latin typeface="DM Sans"/>
                <a:ea typeface="DM Sans"/>
                <a:cs typeface="DM Sans"/>
                <a:sym typeface="DM Sans"/>
              </a:rPr>
              <a:t>| </a:t>
            </a:r>
            <a:r>
              <a:rPr b="1" lang="es" sz="1350">
                <a:solidFill>
                  <a:srgbClr val="595959"/>
                </a:solidFill>
                <a:latin typeface="DM Sans"/>
                <a:ea typeface="DM Sans"/>
                <a:cs typeface="DM Sans"/>
                <a:sym typeface="DM Sans"/>
              </a:rPr>
              <a:t>Lyft Design</a:t>
            </a:r>
            <a:endParaRPr b="1" sz="1350">
              <a:solidFill>
                <a:srgbClr val="595959"/>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Resumen</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867" name="Google Shape;867;p103"/>
          <p:cNvSpPr txBox="1"/>
          <p:nvPr/>
        </p:nvSpPr>
        <p:spPr>
          <a:xfrm>
            <a:off x="2109143" y="2502363"/>
            <a:ext cx="49257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Tipografía</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Tipo de fuentes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Listas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Fondos</a:t>
            </a:r>
            <a:endParaRPr sz="135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pSp>
        <p:nvGrpSpPr>
          <p:cNvPr id="136" name="Google Shape;136;p23"/>
          <p:cNvGrpSpPr/>
          <p:nvPr/>
        </p:nvGrpSpPr>
        <p:grpSpPr>
          <a:xfrm>
            <a:off x="457338" y="468286"/>
            <a:ext cx="431100" cy="431100"/>
            <a:chOff x="4616400" y="1950761"/>
            <a:chExt cx="431100" cy="431100"/>
          </a:xfrm>
        </p:grpSpPr>
        <p:sp>
          <p:nvSpPr>
            <p:cNvPr id="137" name="Google Shape;137;p23"/>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 name="Google Shape;138;p23"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139" name="Google Shape;139;p23"/>
          <p:cNvSpPr txBox="1"/>
          <p:nvPr/>
        </p:nvSpPr>
        <p:spPr>
          <a:xfrm>
            <a:off x="501450" y="1667050"/>
            <a:ext cx="7098600" cy="264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600"/>
              </a:spcBef>
              <a:spcAft>
                <a:spcPts val="0"/>
              </a:spcAft>
              <a:buClr>
                <a:schemeClr val="dk1"/>
              </a:buClr>
              <a:buSzPts val="1100"/>
              <a:buFont typeface="Arial"/>
              <a:buNone/>
            </a:pPr>
            <a:r>
              <a:rPr lang="es" sz="2000">
                <a:solidFill>
                  <a:srgbClr val="F8F8F8"/>
                </a:solidFill>
                <a:latin typeface="DM Sans"/>
                <a:ea typeface="DM Sans"/>
                <a:cs typeface="DM Sans"/>
                <a:sym typeface="DM Sans"/>
              </a:rPr>
              <a:t>Sabemos que existen </a:t>
            </a:r>
            <a:r>
              <a:rPr b="1" lang="es" sz="2000">
                <a:solidFill>
                  <a:srgbClr val="F8F8F8"/>
                </a:solidFill>
                <a:latin typeface="DM Sans"/>
                <a:ea typeface="DM Sans"/>
                <a:cs typeface="DM Sans"/>
                <a:sym typeface="DM Sans"/>
              </a:rPr>
              <a:t>tres maneras</a:t>
            </a:r>
            <a:r>
              <a:rPr lang="es" sz="2000">
                <a:solidFill>
                  <a:srgbClr val="F8F8F8"/>
                </a:solidFill>
                <a:latin typeface="DM Sans"/>
                <a:ea typeface="DM Sans"/>
                <a:cs typeface="DM Sans"/>
                <a:sym typeface="DM Sans"/>
              </a:rPr>
              <a:t> de aplicar CSS a un documento HTML: </a:t>
            </a:r>
            <a:endParaRPr sz="2000">
              <a:solidFill>
                <a:srgbClr val="F8F8F8"/>
              </a:solidFill>
              <a:latin typeface="DM Sans"/>
              <a:ea typeface="DM Sans"/>
              <a:cs typeface="DM Sans"/>
              <a:sym typeface="DM Sans"/>
            </a:endParaRPr>
          </a:p>
          <a:p>
            <a:pPr indent="-355600" lvl="0" marL="457200" rtl="0" algn="l">
              <a:lnSpc>
                <a:spcPct val="100000"/>
              </a:lnSpc>
              <a:spcBef>
                <a:spcPts val="0"/>
              </a:spcBef>
              <a:spcAft>
                <a:spcPts val="0"/>
              </a:spcAft>
              <a:buClr>
                <a:srgbClr val="F8F8F8"/>
              </a:buClr>
              <a:buSzPts val="2000"/>
              <a:buFont typeface="DM Sans"/>
              <a:buChar char="●"/>
            </a:pPr>
            <a:r>
              <a:rPr lang="es" sz="2000">
                <a:solidFill>
                  <a:srgbClr val="F8F8F8"/>
                </a:solidFill>
                <a:latin typeface="DM Sans"/>
                <a:ea typeface="DM Sans"/>
                <a:cs typeface="DM Sans"/>
                <a:sym typeface="DM Sans"/>
              </a:rPr>
              <a:t>Hacerlo sobre la etiqueta con el atributo </a:t>
            </a:r>
            <a:r>
              <a:rPr lang="es" sz="2000">
                <a:solidFill>
                  <a:srgbClr val="F8F8F8"/>
                </a:solidFill>
                <a:highlight>
                  <a:schemeClr val="accent4"/>
                </a:highlight>
                <a:latin typeface="DM Sans"/>
                <a:ea typeface="DM Sans"/>
                <a:cs typeface="DM Sans"/>
                <a:sym typeface="DM Sans"/>
              </a:rPr>
              <a:t>style="" </a:t>
            </a:r>
            <a:endParaRPr sz="2000">
              <a:solidFill>
                <a:srgbClr val="F8F8F8"/>
              </a:solidFill>
              <a:highlight>
                <a:schemeClr val="accent4"/>
              </a:highlight>
              <a:latin typeface="DM Sans"/>
              <a:ea typeface="DM Sans"/>
              <a:cs typeface="DM Sans"/>
              <a:sym typeface="DM Sans"/>
            </a:endParaRPr>
          </a:p>
          <a:p>
            <a:pPr indent="-355600" lvl="0" marL="457200" rtl="0" algn="l">
              <a:lnSpc>
                <a:spcPct val="100000"/>
              </a:lnSpc>
              <a:spcBef>
                <a:spcPts val="0"/>
              </a:spcBef>
              <a:spcAft>
                <a:spcPts val="0"/>
              </a:spcAft>
              <a:buClr>
                <a:srgbClr val="F8F8F8"/>
              </a:buClr>
              <a:buSzPts val="2000"/>
              <a:buFont typeface="DM Sans"/>
              <a:buChar char="●"/>
            </a:pPr>
            <a:r>
              <a:rPr lang="es" sz="2000">
                <a:solidFill>
                  <a:srgbClr val="F8F8F8"/>
                </a:solidFill>
                <a:latin typeface="DM Sans"/>
                <a:ea typeface="DM Sans"/>
                <a:cs typeface="DM Sans"/>
                <a:sym typeface="DM Sans"/>
              </a:rPr>
              <a:t>En el head, insertar la etiqueta </a:t>
            </a:r>
            <a:r>
              <a:rPr lang="es" sz="2000">
                <a:solidFill>
                  <a:srgbClr val="F8F8F8"/>
                </a:solidFill>
                <a:highlight>
                  <a:srgbClr val="EA90FF"/>
                </a:highlight>
                <a:latin typeface="DM Sans"/>
                <a:ea typeface="DM Sans"/>
                <a:cs typeface="DM Sans"/>
                <a:sym typeface="DM Sans"/>
              </a:rPr>
              <a:t>&lt;style&gt; </a:t>
            </a:r>
            <a:endParaRPr sz="2000">
              <a:solidFill>
                <a:srgbClr val="F8F8F8"/>
              </a:solidFill>
              <a:highlight>
                <a:srgbClr val="EA90FF"/>
              </a:highlight>
              <a:latin typeface="DM Sans"/>
              <a:ea typeface="DM Sans"/>
              <a:cs typeface="DM Sans"/>
              <a:sym typeface="DM Sans"/>
            </a:endParaRPr>
          </a:p>
          <a:p>
            <a:pPr indent="-355600" lvl="0" marL="457200" rtl="0" algn="l">
              <a:lnSpc>
                <a:spcPct val="100000"/>
              </a:lnSpc>
              <a:spcBef>
                <a:spcPts val="0"/>
              </a:spcBef>
              <a:spcAft>
                <a:spcPts val="0"/>
              </a:spcAft>
              <a:buClr>
                <a:srgbClr val="F8F8F8"/>
              </a:buClr>
              <a:buSzPts val="2000"/>
              <a:buChar char="●"/>
            </a:pPr>
            <a:r>
              <a:rPr lang="es" sz="2000">
                <a:solidFill>
                  <a:srgbClr val="F8F8F8"/>
                </a:solidFill>
                <a:latin typeface="DM Sans"/>
                <a:ea typeface="DM Sans"/>
                <a:cs typeface="DM Sans"/>
                <a:sym typeface="DM Sans"/>
              </a:rPr>
              <a:t>Buscar un archivo externo con un </a:t>
            </a:r>
            <a:r>
              <a:rPr lang="es" sz="2000">
                <a:solidFill>
                  <a:srgbClr val="F8F8F8"/>
                </a:solidFill>
                <a:highlight>
                  <a:srgbClr val="EA90FF"/>
                </a:highlight>
                <a:latin typeface="DM Sans"/>
                <a:ea typeface="DM Sans"/>
                <a:cs typeface="DM Sans"/>
                <a:sym typeface="DM Sans"/>
              </a:rPr>
              <a:t>&lt;link /&gt; </a:t>
            </a:r>
            <a:br>
              <a:rPr lang="es" sz="2000">
                <a:solidFill>
                  <a:srgbClr val="F8F8F8"/>
                </a:solidFill>
                <a:latin typeface="DM Sans"/>
                <a:ea typeface="DM Sans"/>
                <a:cs typeface="DM Sans"/>
                <a:sym typeface="DM Sans"/>
              </a:rPr>
            </a:br>
            <a:r>
              <a:rPr lang="es" sz="2000">
                <a:solidFill>
                  <a:srgbClr val="F8F8F8"/>
                </a:solidFill>
                <a:latin typeface="DM Sans"/>
                <a:ea typeface="DM Sans"/>
                <a:cs typeface="DM Sans"/>
                <a:sym typeface="DM Sans"/>
              </a:rPr>
              <a:t>(Es de las etiquetas que se cierran solas. Requiere el="stylesheet" para funcionar. Además un href="" con la ruta al archivo.)</a:t>
            </a:r>
            <a:endParaRPr sz="2000">
              <a:solidFill>
                <a:srgbClr val="F8F8F8"/>
              </a:solidFill>
              <a:latin typeface="DM Sans"/>
              <a:ea typeface="DM Sans"/>
              <a:cs typeface="DM Sans"/>
              <a:sym typeface="DM Sans"/>
            </a:endParaRPr>
          </a:p>
        </p:txBody>
      </p:sp>
      <p:sp>
        <p:nvSpPr>
          <p:cNvPr id="140" name="Google Shape;140;p2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Conceptos previos</a:t>
            </a:r>
            <a:endParaRPr b="1" i="0" sz="4000" u="none" cap="none" strike="noStrike">
              <a:solidFill>
                <a:srgbClr val="EAFF6A"/>
              </a:solidFill>
              <a:latin typeface="DM Sans"/>
              <a:ea typeface="DM Sans"/>
              <a:cs typeface="DM Sans"/>
              <a:sym typeface="DM Sans"/>
            </a:endParaRPr>
          </a:p>
        </p:txBody>
      </p:sp>
      <p:sp>
        <p:nvSpPr>
          <p:cNvPr id="141" name="Google Shape;141;p2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0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10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